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6" r:id="rId5"/>
  </p:sldMasterIdLst>
  <p:notesMasterIdLst>
    <p:notesMasterId r:id="rId16"/>
  </p:notesMasterIdLst>
  <p:handoutMasterIdLst>
    <p:handoutMasterId r:id="rId17"/>
  </p:handoutMasterIdLst>
  <p:sldIdLst>
    <p:sldId id="4307" r:id="rId6"/>
    <p:sldId id="4340" r:id="rId7"/>
    <p:sldId id="4319" r:id="rId8"/>
    <p:sldId id="4341" r:id="rId9"/>
    <p:sldId id="4339" r:id="rId10"/>
    <p:sldId id="4344" r:id="rId11"/>
    <p:sldId id="4342" r:id="rId12"/>
    <p:sldId id="4338" r:id="rId13"/>
    <p:sldId id="4343" r:id="rId14"/>
    <p:sldId id="278" r:id="rId15"/>
  </p:sldIdLst>
  <p:sldSz cx="12192000" cy="6858000"/>
  <p:notesSz cx="6794500" cy="99314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563875-D274-9027-538D-5A98A5B931A9}" name="Facility Point" initials="FP" userId="Facility Poin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cility Point" initials="FP" lastIdx="6" clrIdx="0">
    <p:extLst>
      <p:ext uri="{19B8F6BF-5375-455C-9EA6-DF929625EA0E}">
        <p15:presenceInfo xmlns:p15="http://schemas.microsoft.com/office/powerpoint/2012/main" userId="Facility Point" providerId="None"/>
      </p:ext>
    </p:extLst>
  </p:cmAuthor>
  <p:cmAuthor id="2" name="Kz Consult" initials="KC" lastIdx="1" clrIdx="1">
    <p:extLst>
      <p:ext uri="{19B8F6BF-5375-455C-9EA6-DF929625EA0E}">
        <p15:presenceInfo xmlns:p15="http://schemas.microsoft.com/office/powerpoint/2012/main" userId="bb72cff0850729f5" providerId="Windows Live"/>
      </p:ext>
    </p:extLst>
  </p:cmAuthor>
  <p:cmAuthor id="3" name="Michele Giovenali" initials="MG" lastIdx="2" clrIdx="3">
    <p:extLst>
      <p:ext uri="{19B8F6BF-5375-455C-9EA6-DF929625EA0E}">
        <p15:presenceInfo xmlns:p15="http://schemas.microsoft.com/office/powerpoint/2012/main" userId="S-1-5-21-415702238-133197458-2415786290-37303" providerId="AD"/>
      </p:ext>
    </p:extLst>
  </p:cmAuthor>
  <p:cmAuthor id="4" name="Italy" initials="NB" lastIdx="4" clrIdx="2">
    <p:extLst>
      <p:ext uri="{19B8F6BF-5375-455C-9EA6-DF929625EA0E}">
        <p15:presenceInfo xmlns:p15="http://schemas.microsoft.com/office/powerpoint/2012/main" userId="Ita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93"/>
    <a:srgbClr val="C03100"/>
    <a:srgbClr val="B63935"/>
    <a:srgbClr val="FF6699"/>
    <a:srgbClr val="D2D3D4"/>
    <a:srgbClr val="FFCCCC"/>
    <a:srgbClr val="306DB6"/>
    <a:srgbClr val="F99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79" autoAdjust="0"/>
  </p:normalViewPr>
  <p:slideViewPr>
    <p:cSldViewPr snapToGrid="0">
      <p:cViewPr varScale="1">
        <p:scale>
          <a:sx n="81" d="100"/>
          <a:sy n="81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F100A-6EB7-4976-B3D6-6BC4E806A348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F339-E478-418C-9707-4DB85923876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92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2E009-06F5-B54C-95E6-E60337C56277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87A08-D166-424A-BF08-22C96A10A0C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0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87A08-D166-424A-BF08-22C96A10A0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2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8FDB-DCF6-CA8E-FF58-EE188EFF5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8C768-2CC4-C5AA-3607-A419129B8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91A6-FEDA-B2B9-DACD-4E02A208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3CB9-0F92-B2A1-256C-F11913CC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A3B9-73FD-27B6-7005-27D4211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A0F5-AACA-9281-1688-86DE3562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7DE9B-CE76-ABF3-84F9-E68920020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E9D94-D1E3-F0C5-F18F-72CA5295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6617B-68FC-E924-6864-4749A58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F382C-D148-778B-E78C-CE10A2C8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3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8EBEA7-864B-5F94-0E4F-C3A00C2D9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C1E2D-B170-F9CC-A918-88AD37129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89CF2-27E7-C125-B181-BECA4BB9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5EF9-F98E-8F32-CBFD-EA4D1611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18990-B125-5331-5512-28A93BE4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8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0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4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2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EF3-D0F9-162E-829C-AF1712E2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310A-72DC-7F8B-C337-9E73037D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A2D1D-D703-E6AD-41BB-C69D7E8D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0583-D035-8A05-CC7E-6EC98BBB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2186-50D4-FACB-7399-CDE6B34A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60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5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3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0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BA88-DF78-9CA8-B3AE-19D53127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EB9B4-DBC4-65F6-390C-E2C18D3C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B6A67-8F04-46DB-E41A-A3D231BC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F285E-002F-F494-7FAF-6CA9FEA4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48178-95D5-CE85-E632-FFE5F0C0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1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81AB-1E71-DF64-5B29-3D8BF3D8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6592-05AB-E31B-27A2-4BB1CAAE8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10EBF-8876-8C7C-6DB6-CE5A12526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7B81C-D1B7-156F-177C-C91F5A45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FDB38-B2DE-FF44-D284-B4741A5D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64ABE-5D79-2DFF-890A-24689A4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7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86CC-DF52-B0F9-9D96-73002329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C2FCB-7E5E-952D-887A-A0D90350D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00950-6DA4-5245-C4CA-49693755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A278B-9721-EAA5-6B6F-26D955AC7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0D374-4EA2-1523-FDA4-7C1C3491F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245DF-6A87-9404-72CF-AA1531FC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A43C5-B924-F241-27D9-E7450109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897C3-0C14-CD66-B1DB-9AA47C3D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AA32-EC3D-5CE9-BF9F-2BDD1FD2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987FE-4BAD-4EC4-0458-42F2AD56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0EBFC-E19C-90C2-E539-5CA86A9F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DF540-6079-5132-C9ED-978B652F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0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8D64A-1E4E-F1FF-E109-535F9D36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AAA61-F010-BB72-2321-9922D0EE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EFDD4-039A-7BBB-F21D-17230C89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8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418E-084D-F47C-5DB0-94BE0642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C03F-332C-3700-B5C2-2F680646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84459-C0A9-64A8-E729-0F7E8778F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2E875-E027-1ED1-5B7B-76AF8C7E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87568-94CD-6BDA-09F4-34EF8702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68886-130D-0ACB-D016-F71CCC2E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17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B9E1-0557-0E56-E4AC-66252FBC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CBE14-7748-4F58-896E-69F8AAF61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F9C2-A09D-F693-0EF3-3E47BD878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8A3D1-E741-27C6-5E9E-9A618FD9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B0D2C-C0BF-BDFF-C79C-B7C2DE22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BA366-BD27-3E76-1E4C-3D77DB3D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935CC-4679-7639-80D9-EFA834F7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00737-C14F-623C-B5E3-E33C970CA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1230-1123-483F-8A60-E24C870D5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690A-A2BB-DC49-AEBE-6161540E5C31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36C48-4C28-9F84-0F10-DAAD02170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06052-8C16-279E-96FA-9DE7EF251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E1AE4-C672-3A4C-8C9F-05F68A08058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1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5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D715A-2291-C9A1-5A75-AED5728B2297}"/>
              </a:ext>
            </a:extLst>
          </p:cNvPr>
          <p:cNvSpPr txBox="1"/>
          <p:nvPr/>
        </p:nvSpPr>
        <p:spPr>
          <a:xfrm>
            <a:off x="580768" y="2199503"/>
            <a:ext cx="790832" cy="19400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2E4DD63-BC4A-0B6D-34F3-BA083C17A5F3}"/>
              </a:ext>
            </a:extLst>
          </p:cNvPr>
          <p:cNvSpPr txBox="1">
            <a:spLocks/>
          </p:cNvSpPr>
          <p:nvPr/>
        </p:nvSpPr>
        <p:spPr>
          <a:xfrm>
            <a:off x="789293" y="1253331"/>
            <a:ext cx="10613413" cy="43513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6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6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53E47E2-8E52-985D-C5E3-95C8EB80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964025"/>
            <a:ext cx="12192000" cy="978726"/>
          </a:xfrm>
          <a:prstGeom prst="rect">
            <a:avLst/>
          </a:prstGeom>
          <a:blipFill dpi="0" rotWithShape="1">
            <a:blip r:embed="rId3"/>
            <a:srcRect/>
            <a:stretch>
              <a:fillRect t="-6054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" name="Google Shape;66;p14">
            <a:extLst>
              <a:ext uri="{FF2B5EF4-FFF2-40B4-BE49-F238E27FC236}">
                <a16:creationId xmlns:a16="http://schemas.microsoft.com/office/drawing/2014/main" id="{932CA433-37F2-D122-EC70-6D7F5D80DDCA}"/>
              </a:ext>
            </a:extLst>
          </p:cNvPr>
          <p:cNvSpPr txBox="1"/>
          <p:nvPr/>
        </p:nvSpPr>
        <p:spPr>
          <a:xfrm>
            <a:off x="6309470" y="1428587"/>
            <a:ext cx="5469150" cy="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500" b="1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EUSAIR Governance Support Project 2</a:t>
            </a:r>
          </a:p>
          <a:p>
            <a:pPr algn="ctr"/>
            <a:endParaRPr sz="267" dirty="0"/>
          </a:p>
        </p:txBody>
      </p:sp>
      <p:cxnSp>
        <p:nvCxnSpPr>
          <p:cNvPr id="11" name="Google Shape;68;p14">
            <a:extLst>
              <a:ext uri="{FF2B5EF4-FFF2-40B4-BE49-F238E27FC236}">
                <a16:creationId xmlns:a16="http://schemas.microsoft.com/office/drawing/2014/main" id="{B0AB1407-8935-B939-7418-8C0DEC56D0A3}"/>
              </a:ext>
            </a:extLst>
          </p:cNvPr>
          <p:cNvCxnSpPr/>
          <p:nvPr/>
        </p:nvCxnSpPr>
        <p:spPr>
          <a:xfrm>
            <a:off x="7149100" y="2012000"/>
            <a:ext cx="454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3" name="Google Shape;69;p14" descr="Slika, ki vsebuje besede risanka, obutev, oblačila, ilustracija&#10;&#10;Opis je samodejno ustvarjen">
            <a:extLst>
              <a:ext uri="{FF2B5EF4-FFF2-40B4-BE49-F238E27FC236}">
                <a16:creationId xmlns:a16="http://schemas.microsoft.com/office/drawing/2014/main" id="{DF3605AF-A60C-2186-7492-16674503F1F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612" y="792125"/>
            <a:ext cx="5195956" cy="42090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0;p14">
            <a:extLst>
              <a:ext uri="{FF2B5EF4-FFF2-40B4-BE49-F238E27FC236}">
                <a16:creationId xmlns:a16="http://schemas.microsoft.com/office/drawing/2014/main" id="{CCF0CC0B-0BFF-DB60-BDFE-56794347C8B2}"/>
              </a:ext>
            </a:extLst>
          </p:cNvPr>
          <p:cNvSpPr txBox="1"/>
          <p:nvPr/>
        </p:nvSpPr>
        <p:spPr>
          <a:xfrm>
            <a:off x="7794369" y="2074116"/>
            <a:ext cx="3867200" cy="1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" sz="8933" dirty="0">
                <a:solidFill>
                  <a:srgbClr val="E857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</a:t>
            </a:r>
            <a:r>
              <a:rPr lang="it" sz="8933" dirty="0">
                <a:solidFill>
                  <a:srgbClr val="4AAED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</a:t>
            </a:r>
            <a:r>
              <a:rPr lang="it" sz="8933" dirty="0">
                <a:solidFill>
                  <a:srgbClr val="66BFB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</a:t>
            </a:r>
            <a:r>
              <a:rPr lang="it" sz="8933" dirty="0">
                <a:solidFill>
                  <a:srgbClr val="E2B83E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</a:t>
            </a:r>
            <a:endParaRPr sz="8933" dirty="0">
              <a:solidFill>
                <a:srgbClr val="E2B83E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8" name="Picture 2" descr="https://www.adriatic-ionian.eu/wp-content/uploads/2018/03/EUSAIR_Logotype_RGB.jpg">
            <a:extLst>
              <a:ext uri="{FF2B5EF4-FFF2-40B4-BE49-F238E27FC236}">
                <a16:creationId xmlns:a16="http://schemas.microsoft.com/office/drawing/2014/main" id="{E080E923-6B8E-9280-78C2-15914F9EF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7640"/>
          <a:stretch/>
        </p:blipFill>
        <p:spPr bwMode="auto">
          <a:xfrm>
            <a:off x="10154675" y="-4054"/>
            <a:ext cx="1765756" cy="15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66;p14">
            <a:extLst>
              <a:ext uri="{FF2B5EF4-FFF2-40B4-BE49-F238E27FC236}">
                <a16:creationId xmlns:a16="http://schemas.microsoft.com/office/drawing/2014/main" id="{B0D2C886-0B0A-407A-AC15-E157ABC87ADE}"/>
              </a:ext>
            </a:extLst>
          </p:cNvPr>
          <p:cNvSpPr txBox="1"/>
          <p:nvPr/>
        </p:nvSpPr>
        <p:spPr>
          <a:xfrm>
            <a:off x="6728539" y="3642274"/>
            <a:ext cx="4967410" cy="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500" b="1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Stakeholder Engagement and Embedding </a:t>
            </a:r>
          </a:p>
          <a:p>
            <a:pPr algn="ctr"/>
            <a:endParaRPr sz="267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C002684-1018-4C82-B52C-2E8A1B779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293" y="147093"/>
            <a:ext cx="3196468" cy="147679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56D5F7-465B-4A5C-8B3F-F6696587865D}"/>
              </a:ext>
            </a:extLst>
          </p:cNvPr>
          <p:cNvSpPr txBox="1"/>
          <p:nvPr/>
        </p:nvSpPr>
        <p:spPr>
          <a:xfrm>
            <a:off x="3026004" y="5001222"/>
            <a:ext cx="641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Meeting between EUSAIR Pillar Coordinators and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EUSAIR Governance Point</a:t>
            </a:r>
            <a:endParaRPr lang="it-IT" dirty="0">
              <a:solidFill>
                <a:srgbClr val="FF0000"/>
              </a:solidFill>
            </a:endParaRPr>
          </a:p>
          <a:p>
            <a:pPr algn="ctr"/>
            <a:r>
              <a:rPr lang="en-GB" b="1" u="sng" dirty="0">
                <a:solidFill>
                  <a:srgbClr val="FF0000"/>
                </a:solidFill>
              </a:rPr>
              <a:t>online, 12 September 2024</a:t>
            </a:r>
            <a:endParaRPr lang="it-IT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 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8806270" y="435921"/>
            <a:ext cx="2699930" cy="2202575"/>
          </a:xfrm>
          <a:custGeom>
            <a:avLst/>
            <a:gdLst/>
            <a:ahLst/>
            <a:cxnLst/>
            <a:rect l="l" t="t" r="r" b="b"/>
            <a:pathLst>
              <a:path w="4049895" h="3303862">
                <a:moveTo>
                  <a:pt x="0" y="0"/>
                </a:moveTo>
                <a:lnTo>
                  <a:pt x="4049895" y="0"/>
                </a:lnTo>
                <a:lnTo>
                  <a:pt x="4049895" y="3303862"/>
                </a:lnTo>
                <a:lnTo>
                  <a:pt x="0" y="3303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77556" y="3424500"/>
            <a:ext cx="8029369" cy="2676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48CFAE"/>
                </a:solidFill>
                <a:effectLst/>
                <a:uLnTx/>
                <a:uFillTx/>
                <a:latin typeface="Kollektif Bold"/>
                <a:ea typeface="+mn-ea"/>
                <a:cs typeface="+mn-cs"/>
              </a:rPr>
              <a:t>THANK YOU FOR YOUR ATTENTION</a:t>
            </a:r>
          </a:p>
          <a:p>
            <a:pPr marL="0" marR="0" lvl="0" indent="0" algn="ctr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200" dirty="0">
              <a:latin typeface="Kollektif Bold"/>
            </a:endParaRPr>
          </a:p>
          <a:p>
            <a:pPr marL="0" marR="0" lvl="0" indent="0" algn="ctr" defTabSz="60963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>
                <a:latin typeface="Kollektif Bold"/>
              </a:rPr>
              <a:t>StEP working group</a:t>
            </a:r>
            <a:endParaRPr kumimoji="0" lang="en-US" sz="5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ollektif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470913" y="6172200"/>
            <a:ext cx="8721087" cy="685800"/>
          </a:xfrm>
          <a:custGeom>
            <a:avLst/>
            <a:gdLst/>
            <a:ahLst/>
            <a:cxnLst/>
            <a:rect l="l" t="t" r="r" b="b"/>
            <a:pathLst>
              <a:path w="18426857" h="1028700">
                <a:moveTo>
                  <a:pt x="0" y="0"/>
                </a:moveTo>
                <a:lnTo>
                  <a:pt x="18426856" y="0"/>
                </a:lnTo>
                <a:lnTo>
                  <a:pt x="1842685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769" b="-2442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AECA28F-3AEF-41E7-B4AB-7A98E127B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728" y="954130"/>
            <a:ext cx="3645751" cy="1684366"/>
          </a:xfrm>
          <a:prstGeom prst="rect">
            <a:avLst/>
          </a:prstGeom>
        </p:spPr>
      </p:pic>
      <p:sp>
        <p:nvSpPr>
          <p:cNvPr id="19" name="Freeform 2">
            <a:extLst>
              <a:ext uri="{FF2B5EF4-FFF2-40B4-BE49-F238E27FC236}">
                <a16:creationId xmlns:a16="http://schemas.microsoft.com/office/drawing/2014/main" id="{6A9CFF09-3B5D-4F60-8A26-A79401D5AA56}"/>
              </a:ext>
            </a:extLst>
          </p:cNvPr>
          <p:cNvSpPr/>
          <p:nvPr/>
        </p:nvSpPr>
        <p:spPr>
          <a:xfrm>
            <a:off x="41390" y="1863905"/>
            <a:ext cx="2506127" cy="4994095"/>
          </a:xfrm>
          <a:custGeom>
            <a:avLst/>
            <a:gdLst/>
            <a:ahLst/>
            <a:cxnLst/>
            <a:rect l="l" t="t" r="r" b="b"/>
            <a:pathLst>
              <a:path w="2064881" h="4114800">
                <a:moveTo>
                  <a:pt x="0" y="0"/>
                </a:moveTo>
                <a:lnTo>
                  <a:pt x="2064882" y="0"/>
                </a:lnTo>
                <a:lnTo>
                  <a:pt x="20648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B9F845B-EDF3-499D-A542-797C88F9F34E}"/>
              </a:ext>
            </a:extLst>
          </p:cNvPr>
          <p:cNvSpPr/>
          <p:nvPr/>
        </p:nvSpPr>
        <p:spPr>
          <a:xfrm>
            <a:off x="838986" y="6271"/>
            <a:ext cx="1135301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/>
              <a:t>LAUNCHING AND CLOSURE OF 2 MICRO-TENDERS FOR A TEMPORARY ASSIGNMENT OF EXPERTS FOR </a:t>
            </a:r>
          </a:p>
          <a:p>
            <a:pPr algn="ctr">
              <a:defRPr/>
            </a:pPr>
            <a:r>
              <a:rPr lang="it-IT" b="1" dirty="0"/>
              <a:t>1)COMMUNITY AND CONTENT MANAGEMENT AND FOR 2)FINANCIAL DIALOGUE/ EMBEDDING</a:t>
            </a:r>
            <a:endParaRPr lang="en-US" altLang="sl-SI" b="1" i="1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C4BF46C-67FB-49EA-9854-6FDBA8F3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5535"/>
            <a:ext cx="9975273" cy="800776"/>
          </a:xfrm>
          <a:prstGeom prst="rect">
            <a:avLst/>
          </a:prstGeom>
          <a:blipFill dpi="0" rotWithShape="1">
            <a:blip r:embed="rId2"/>
            <a:srcRect/>
            <a:stretch>
              <a:fillRect t="-6054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C7B35C-E6A3-4B77-AC77-53ABC3F79F88}"/>
              </a:ext>
            </a:extLst>
          </p:cNvPr>
          <p:cNvSpPr txBox="1"/>
          <p:nvPr/>
        </p:nvSpPr>
        <p:spPr>
          <a:xfrm>
            <a:off x="1361455" y="939409"/>
            <a:ext cx="965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Market research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launched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on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May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2°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(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Economic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Development Department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Decree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n°170)</a:t>
            </a:r>
            <a:endParaRPr lang="it-IT" dirty="0">
              <a:latin typeface="Roboto-Regular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AEDCF4-82AA-44B8-81DB-FCE0C6A9999C}"/>
              </a:ext>
            </a:extLst>
          </p:cNvPr>
          <p:cNvSpPr txBox="1"/>
          <p:nvPr/>
        </p:nvSpPr>
        <p:spPr>
          <a:xfrm>
            <a:off x="258288" y="1977422"/>
            <a:ext cx="592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Published on EUSAIR Website and ESP Platform for the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assessment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of the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transboundary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interest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7D609C-CEC5-4768-8CA6-7E83E57CBCA5}"/>
              </a:ext>
            </a:extLst>
          </p:cNvPr>
          <p:cNvSpPr txBox="1"/>
          <p:nvPr/>
        </p:nvSpPr>
        <p:spPr>
          <a:xfrm>
            <a:off x="2488297" y="2905780"/>
            <a:ext cx="518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  <a:latin typeface="Raleway" pitchFamily="2" charset="0"/>
              </a:rPr>
              <a:t>Awarded</a:t>
            </a:r>
            <a:r>
              <a:rPr lang="it-IT" sz="2800" dirty="0">
                <a:solidFill>
                  <a:srgbClr val="FF0000"/>
                </a:solidFill>
                <a:latin typeface="Raleway" pitchFamily="2" charset="0"/>
              </a:rPr>
              <a:t> to </a:t>
            </a:r>
            <a:r>
              <a:rPr lang="it-IT" sz="2800" b="1" dirty="0">
                <a:solidFill>
                  <a:srgbClr val="FF0000"/>
                </a:solidFill>
                <a:latin typeface="Raleway" pitchFamily="2" charset="0"/>
              </a:rPr>
              <a:t>t33 SRL </a:t>
            </a:r>
            <a:r>
              <a:rPr lang="it-IT" sz="2800" dirty="0">
                <a:solidFill>
                  <a:srgbClr val="FF0000"/>
                </a:solidFill>
                <a:latin typeface="Raleway" pitchFamily="2" charset="0"/>
              </a:rPr>
              <a:t>Company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2501B5-A50B-4E39-928A-ED605AA65E65}"/>
              </a:ext>
            </a:extLst>
          </p:cNvPr>
          <p:cNvSpPr txBox="1"/>
          <p:nvPr/>
        </p:nvSpPr>
        <p:spPr>
          <a:xfrm>
            <a:off x="1135728" y="3635561"/>
            <a:ext cx="622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Kick-off meeting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held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in Ancona on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September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2°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4DB434-88F3-4756-A441-F00308E4B323}"/>
              </a:ext>
            </a:extLst>
          </p:cNvPr>
          <p:cNvSpPr txBox="1"/>
          <p:nvPr/>
        </p:nvSpPr>
        <p:spPr>
          <a:xfrm>
            <a:off x="3649876" y="5300971"/>
            <a:ext cx="622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Signature of the 12 months contract to be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expected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soon</a:t>
            </a:r>
            <a:endParaRPr lang="it-IT" b="1" dirty="0">
              <a:solidFill>
                <a:srgbClr val="3D85C6"/>
              </a:solidFill>
              <a:latin typeface="Raleway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DF2B7C-DC51-1FED-BF7E-1587050E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" y="17446"/>
            <a:ext cx="1398960" cy="6463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0D93750-F6EE-4BC9-8C87-03377D7B5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4288">
            <a:off x="7824310" y="1908187"/>
            <a:ext cx="3707079" cy="31885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BD1B8DC-9C2D-4423-A040-B5DEFF0C7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6777">
            <a:off x="352248" y="4257505"/>
            <a:ext cx="3228322" cy="18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C4BF46C-67FB-49EA-9854-6FDBA8F3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25482"/>
            <a:ext cx="12192000" cy="786011"/>
          </a:xfrm>
          <a:prstGeom prst="rect">
            <a:avLst/>
          </a:prstGeom>
          <a:blipFill dpi="0" rotWithShape="1">
            <a:blip r:embed="rId2"/>
            <a:srcRect/>
            <a:stretch>
              <a:fillRect t="-6054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24F372E-248F-44A3-99B9-6D8BDE818F8C}"/>
              </a:ext>
            </a:extLst>
          </p:cNvPr>
          <p:cNvSpPr txBox="1"/>
          <p:nvPr/>
        </p:nvSpPr>
        <p:spPr>
          <a:xfrm>
            <a:off x="3511138" y="757216"/>
            <a:ext cx="35292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Raleway Black"/>
              </a:rPr>
              <a:t>WP1 and WP2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D089709-67A8-4928-AD95-1AB50F422433}"/>
              </a:ext>
            </a:extLst>
          </p:cNvPr>
          <p:cNvSpPr/>
          <p:nvPr/>
        </p:nvSpPr>
        <p:spPr>
          <a:xfrm>
            <a:off x="417443" y="18557"/>
            <a:ext cx="113571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/>
              <a:t>COMMUNITY and CONTENT MANAGEMENT</a:t>
            </a:r>
            <a:endParaRPr lang="en-US" altLang="sl-SI" b="1" i="1" dirty="0"/>
          </a:p>
        </p:txBody>
      </p:sp>
      <p:pic>
        <p:nvPicPr>
          <p:cNvPr id="1026" name="Picture 2" descr="Immagine che contiene luna, creatività&#10;&#10;Descrizione generata automaticamente">
            <a:extLst>
              <a:ext uri="{FF2B5EF4-FFF2-40B4-BE49-F238E27FC236}">
                <a16:creationId xmlns:a16="http://schemas.microsoft.com/office/drawing/2014/main" id="{18119793-AB24-4C08-8B5B-DE4BD5C0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3882">
            <a:off x="9172852" y="566589"/>
            <a:ext cx="27908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DF18FA-5DBA-4CA8-A0A2-4F6E62A4A6CE}"/>
              </a:ext>
            </a:extLst>
          </p:cNvPr>
          <p:cNvSpPr txBox="1"/>
          <p:nvPr/>
        </p:nvSpPr>
        <p:spPr>
          <a:xfrm>
            <a:off x="10144722" y="918705"/>
            <a:ext cx="1466885" cy="93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it-IT" sz="1800" b="1" i="0" u="none" strike="noStrike" dirty="0" err="1">
                <a:solidFill>
                  <a:srgbClr val="FFFFFF"/>
                </a:solidFill>
                <a:effectLst/>
                <a:latin typeface="Raleway Black" pitchFamily="2" charset="0"/>
              </a:rPr>
              <a:t>Workplan</a:t>
            </a:r>
            <a:endParaRPr lang="it-IT" sz="1800" b="1" i="0" u="none" strike="noStrike" dirty="0">
              <a:solidFill>
                <a:srgbClr val="FFFFFF"/>
              </a:solidFill>
              <a:effectLst/>
              <a:latin typeface="Raleway Black" pitchFamily="2" charset="0"/>
            </a:endParaRPr>
          </a:p>
          <a:p>
            <a:pPr algn="l" rtl="0" fontAlgn="base"/>
            <a:r>
              <a:rPr lang="it-IT" sz="1800" b="1" i="0" u="none" strike="noStrike" dirty="0" err="1">
                <a:solidFill>
                  <a:srgbClr val="FFFFFF"/>
                </a:solidFill>
                <a:effectLst/>
                <a:latin typeface="Raleway Black" pitchFamily="2" charset="0"/>
              </a:rPr>
              <a:t>Sept</a:t>
            </a:r>
            <a:r>
              <a:rPr lang="it-IT" sz="1800" b="1" i="0" u="none" strike="noStrike" dirty="0">
                <a:solidFill>
                  <a:srgbClr val="FFFFFF"/>
                </a:solidFill>
                <a:effectLst/>
                <a:latin typeface="Raleway Black" pitchFamily="2" charset="0"/>
              </a:rPr>
              <a:t> 2024-Aug 2025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14FF9F-E9E2-4357-868B-3B018D321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31" y="2457268"/>
            <a:ext cx="3047349" cy="209547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51D92B-97A4-4BAD-8817-01D5436A270C}"/>
              </a:ext>
            </a:extLst>
          </p:cNvPr>
          <p:cNvSpPr txBox="1"/>
          <p:nvPr/>
        </p:nvSpPr>
        <p:spPr>
          <a:xfrm>
            <a:off x="4345977" y="1589578"/>
            <a:ext cx="5134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800" b="0" i="0" u="none" strike="noStrike" dirty="0">
                <a:solidFill>
                  <a:srgbClr val="3D85C6"/>
                </a:solidFill>
                <a:effectLst/>
                <a:latin typeface="Raleway" pitchFamily="2" charset="0"/>
              </a:rPr>
              <a:t> Support the </a:t>
            </a:r>
            <a:r>
              <a:rPr lang="it-IT" sz="1800" b="0" i="0" u="none" strike="noStrike" dirty="0" err="1">
                <a:solidFill>
                  <a:srgbClr val="3D85C6"/>
                </a:solidFill>
                <a:effectLst/>
                <a:latin typeface="Raleway" pitchFamily="2" charset="0"/>
              </a:rPr>
              <a:t>StEP</a:t>
            </a:r>
            <a:r>
              <a:rPr lang="it-IT" sz="1800" b="0" i="0" u="none" strike="noStrike" dirty="0">
                <a:solidFill>
                  <a:srgbClr val="3D85C6"/>
                </a:solidFill>
                <a:effectLst/>
                <a:latin typeface="Raleway" pitchFamily="2" charset="0"/>
              </a:rPr>
              <a:t> Digital Management Team</a:t>
            </a:r>
            <a:endParaRPr lang="en-US" sz="1800" b="0" i="0" u="none" strike="noStrike" dirty="0">
              <a:solidFill>
                <a:srgbClr val="3D85C6"/>
              </a:solidFill>
              <a:effectLst/>
              <a:latin typeface="Raleway" pitchFamily="2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04DCC03-7CBE-43F4-98C4-FE38C73CF279}"/>
              </a:ext>
            </a:extLst>
          </p:cNvPr>
          <p:cNvSpPr txBox="1"/>
          <p:nvPr/>
        </p:nvSpPr>
        <p:spPr>
          <a:xfrm>
            <a:off x="445217" y="2274496"/>
            <a:ext cx="447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D85C6"/>
                </a:solidFill>
                <a:effectLst/>
                <a:latin typeface="Raleway" pitchFamily="2" charset="0"/>
              </a:rPr>
              <a:t> Asynchronous learning modules (MOOCs)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674E08A-E360-7D39-0C32-98A8C2FFD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061"/>
            <a:ext cx="1398960" cy="64633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E6F9E4-7293-5ACC-30C0-D9FC4E64C2B7}"/>
              </a:ext>
            </a:extLst>
          </p:cNvPr>
          <p:cNvSpPr txBox="1"/>
          <p:nvPr/>
        </p:nvSpPr>
        <p:spPr>
          <a:xfrm>
            <a:off x="6513443" y="5493613"/>
            <a:ext cx="4900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D85C6"/>
                </a:solidFill>
                <a:effectLst/>
                <a:latin typeface="Raleway" pitchFamily="2" charset="0"/>
              </a:rPr>
              <a:t>Technical assistance to ESP Stakeholders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A84E27-0ACE-C64B-0A63-0671C2DBEB0C}"/>
              </a:ext>
            </a:extLst>
          </p:cNvPr>
          <p:cNvSpPr txBox="1"/>
          <p:nvPr/>
        </p:nvSpPr>
        <p:spPr>
          <a:xfrm>
            <a:off x="7040382" y="4606855"/>
            <a:ext cx="4900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D85C6"/>
                </a:solidFill>
                <a:effectLst/>
                <a:latin typeface="Raleway" pitchFamily="2" charset="0"/>
              </a:rPr>
              <a:t> </a:t>
            </a:r>
            <a:r>
              <a:rPr lang="en-US" dirty="0">
                <a:solidFill>
                  <a:srgbClr val="3D85C6"/>
                </a:solidFill>
                <a:latin typeface="Raleway" pitchFamily="2" charset="0"/>
              </a:rPr>
              <a:t>Digital mapping of funding opportunities 2021-2027</a:t>
            </a:r>
            <a:endParaRPr lang="en-US" sz="1800" b="0" i="0" u="none" strike="noStrike" dirty="0">
              <a:solidFill>
                <a:srgbClr val="3D85C6"/>
              </a:solidFill>
              <a:effectLst/>
              <a:latin typeface="Raleway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757F22-8EC1-5BE2-B78D-4D8A21072787}"/>
              </a:ext>
            </a:extLst>
          </p:cNvPr>
          <p:cNvSpPr txBox="1"/>
          <p:nvPr/>
        </p:nvSpPr>
        <p:spPr>
          <a:xfrm>
            <a:off x="699480" y="3879118"/>
            <a:ext cx="3660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D85C6"/>
                </a:solidFill>
                <a:effectLst/>
                <a:latin typeface="Raleway" pitchFamily="2" charset="0"/>
              </a:rPr>
              <a:t>Management of the repository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83ECE5-55EE-3C7F-8085-B655357EB9CD}"/>
              </a:ext>
            </a:extLst>
          </p:cNvPr>
          <p:cNvSpPr txBox="1"/>
          <p:nvPr/>
        </p:nvSpPr>
        <p:spPr>
          <a:xfrm>
            <a:off x="233910" y="5324206"/>
            <a:ext cx="4900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D85C6"/>
                </a:solidFill>
                <a:effectLst/>
                <a:latin typeface="Raleway" pitchFamily="2" charset="0"/>
              </a:rPr>
              <a:t> Preparation of web communication tools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3388E8-382E-BB18-3FC9-D385090BAA84}"/>
              </a:ext>
            </a:extLst>
          </p:cNvPr>
          <p:cNvSpPr txBox="1"/>
          <p:nvPr/>
        </p:nvSpPr>
        <p:spPr>
          <a:xfrm>
            <a:off x="7568570" y="2996627"/>
            <a:ext cx="4305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D85C6"/>
                </a:solidFill>
                <a:effectLst/>
                <a:latin typeface="Raleway" pitchFamily="2" charset="0"/>
              </a:rPr>
              <a:t>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Support in the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organization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of events </a:t>
            </a:r>
          </a:p>
        </p:txBody>
      </p:sp>
      <p:pic>
        <p:nvPicPr>
          <p:cNvPr id="16" name="Picture 2" descr="Immagine che contiene luna, creatività&#10;&#10;Descrizione generata automaticamente">
            <a:extLst>
              <a:ext uri="{FF2B5EF4-FFF2-40B4-BE49-F238E27FC236}">
                <a16:creationId xmlns:a16="http://schemas.microsoft.com/office/drawing/2014/main" id="{73F0576E-1EC0-4DD4-8664-757AD1CE3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3954">
            <a:off x="245096" y="655121"/>
            <a:ext cx="1801775" cy="13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B690FD7-1C76-41C0-8743-776A50E595B6}"/>
              </a:ext>
            </a:extLst>
          </p:cNvPr>
          <p:cNvSpPr txBox="1"/>
          <p:nvPr/>
        </p:nvSpPr>
        <p:spPr>
          <a:xfrm>
            <a:off x="551924" y="1019178"/>
            <a:ext cx="99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Raleway Black" pitchFamily="2" charset="0"/>
              </a:rPr>
              <a:t>t33</a:t>
            </a:r>
          </a:p>
        </p:txBody>
      </p:sp>
    </p:spTree>
    <p:extLst>
      <p:ext uri="{BB962C8B-B14F-4D97-AF65-F5344CB8AC3E}">
        <p14:creationId xmlns:p14="http://schemas.microsoft.com/office/powerpoint/2010/main" val="294891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C4BF46C-67FB-49EA-9854-6FDBA8F3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424" y="6125482"/>
            <a:ext cx="8920576" cy="786011"/>
          </a:xfrm>
          <a:prstGeom prst="rect">
            <a:avLst/>
          </a:prstGeom>
          <a:blipFill dpi="0" rotWithShape="1">
            <a:blip r:embed="rId2"/>
            <a:srcRect/>
            <a:stretch>
              <a:fillRect t="-6054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D089709-67A8-4928-AD95-1AB50F422433}"/>
              </a:ext>
            </a:extLst>
          </p:cNvPr>
          <p:cNvSpPr/>
          <p:nvPr/>
        </p:nvSpPr>
        <p:spPr>
          <a:xfrm>
            <a:off x="1503186" y="18185"/>
            <a:ext cx="104688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sl-SI" b="1" i="1" dirty="0"/>
              <a:t>SUPPORTING THE EUSAIR FINANCIAL DIALOGUE AND THE EMBEDDING INTO COHESION POLICY </a:t>
            </a:r>
          </a:p>
        </p:txBody>
      </p:sp>
      <p:pic>
        <p:nvPicPr>
          <p:cNvPr id="1026" name="Picture 2" descr="Immagine che contiene luna, creatività&#10;&#10;Descrizione generata automaticamente">
            <a:extLst>
              <a:ext uri="{FF2B5EF4-FFF2-40B4-BE49-F238E27FC236}">
                <a16:creationId xmlns:a16="http://schemas.microsoft.com/office/drawing/2014/main" id="{18119793-AB24-4C08-8B5B-DE4BD5C0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3882">
            <a:off x="9389973" y="699438"/>
            <a:ext cx="27908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DF18FA-5DBA-4CA8-A0A2-4F6E62A4A6CE}"/>
              </a:ext>
            </a:extLst>
          </p:cNvPr>
          <p:cNvSpPr txBox="1"/>
          <p:nvPr/>
        </p:nvSpPr>
        <p:spPr>
          <a:xfrm>
            <a:off x="10192351" y="980079"/>
            <a:ext cx="1591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it-IT" b="1" dirty="0" err="1">
                <a:solidFill>
                  <a:srgbClr val="FFFFFF"/>
                </a:solidFill>
                <a:latin typeface="Raleway Black" pitchFamily="2" charset="0"/>
              </a:rPr>
              <a:t>Workplan</a:t>
            </a:r>
            <a:endParaRPr lang="it-IT" b="1" dirty="0">
              <a:solidFill>
                <a:srgbClr val="FFFFFF"/>
              </a:solidFill>
              <a:latin typeface="Raleway Black" pitchFamily="2" charset="0"/>
            </a:endParaRPr>
          </a:p>
          <a:p>
            <a:pPr fontAlgn="base"/>
            <a:r>
              <a:rPr lang="it-IT" b="1" dirty="0" err="1">
                <a:solidFill>
                  <a:srgbClr val="FFFFFF"/>
                </a:solidFill>
                <a:latin typeface="Raleway Black" pitchFamily="2" charset="0"/>
              </a:rPr>
              <a:t>Sept</a:t>
            </a:r>
            <a:r>
              <a:rPr lang="it-IT" b="1" dirty="0">
                <a:solidFill>
                  <a:srgbClr val="FFFFFF"/>
                </a:solidFill>
                <a:latin typeface="Raleway Black" pitchFamily="2" charset="0"/>
              </a:rPr>
              <a:t> 2024-Aug 2025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751D92B-97A4-4BAD-8817-01D5436A270C}"/>
              </a:ext>
            </a:extLst>
          </p:cNvPr>
          <p:cNvSpPr txBox="1"/>
          <p:nvPr/>
        </p:nvSpPr>
        <p:spPr>
          <a:xfrm>
            <a:off x="2089067" y="1666437"/>
            <a:ext cx="392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800" b="0" i="0" u="none" strike="noStrike" dirty="0">
                <a:solidFill>
                  <a:srgbClr val="3D85C6"/>
                </a:solidFill>
                <a:effectLst/>
                <a:latin typeface="Raleway" pitchFamily="2" charset="0"/>
              </a:rPr>
              <a:t>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Financial dialogue 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BACKGROUND and METHODOLOGICAL PAPER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04DCC03-7CBE-43F4-98C4-FE38C73CF279}"/>
              </a:ext>
            </a:extLst>
          </p:cNvPr>
          <p:cNvSpPr txBox="1"/>
          <p:nvPr/>
        </p:nvSpPr>
        <p:spPr>
          <a:xfrm>
            <a:off x="8239027" y="4360549"/>
            <a:ext cx="383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endParaRPr lang="it-IT" dirty="0">
              <a:solidFill>
                <a:srgbClr val="3D85C6"/>
              </a:solidFill>
              <a:latin typeface="Raleway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5EA7276-D701-3F5D-7442-6A7411C07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9" y="14430"/>
            <a:ext cx="1398960" cy="64633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CC90CD4-F2DC-4191-AE4D-C57D055F8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479" y="2878208"/>
            <a:ext cx="3188067" cy="209826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042226-AEC2-4891-B85F-3DD7AA19F4FD}"/>
              </a:ext>
            </a:extLst>
          </p:cNvPr>
          <p:cNvSpPr txBox="1"/>
          <p:nvPr/>
        </p:nvSpPr>
        <p:spPr>
          <a:xfrm>
            <a:off x="502342" y="2910171"/>
            <a:ext cx="2950590" cy="91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EC5BBD-2B84-427B-A9AA-049EE419D5BC}"/>
              </a:ext>
            </a:extLst>
          </p:cNvPr>
          <p:cNvSpPr txBox="1"/>
          <p:nvPr/>
        </p:nvSpPr>
        <p:spPr>
          <a:xfrm>
            <a:off x="654742" y="3062571"/>
            <a:ext cx="2950590" cy="91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A3A466-408D-4C28-BCAA-8008B78A9B67}"/>
              </a:ext>
            </a:extLst>
          </p:cNvPr>
          <p:cNvSpPr txBox="1"/>
          <p:nvPr/>
        </p:nvSpPr>
        <p:spPr>
          <a:xfrm>
            <a:off x="807142" y="3214971"/>
            <a:ext cx="2950590" cy="91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586EF19-89C2-4E21-80C4-CF8865F4CDE6}"/>
              </a:ext>
            </a:extLst>
          </p:cNvPr>
          <p:cNvSpPr txBox="1"/>
          <p:nvPr/>
        </p:nvSpPr>
        <p:spPr>
          <a:xfrm>
            <a:off x="654742" y="3062570"/>
            <a:ext cx="2950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MAs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network 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BACKGROUND AND METHODOLOGICAL APPROACH PAPER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B2DEA9-1091-4985-9019-66F47A69996A}"/>
              </a:ext>
            </a:extLst>
          </p:cNvPr>
          <p:cNvSpPr txBox="1"/>
          <p:nvPr/>
        </p:nvSpPr>
        <p:spPr>
          <a:xfrm>
            <a:off x="1069003" y="4807148"/>
            <a:ext cx="3116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Collection of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materials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for 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DESK REVIEW REPORT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AF5B3D2-E471-4258-A7C4-27F75AE1EC1B}"/>
              </a:ext>
            </a:extLst>
          </p:cNvPr>
          <p:cNvSpPr txBox="1"/>
          <p:nvPr/>
        </p:nvSpPr>
        <p:spPr>
          <a:xfrm>
            <a:off x="7890235" y="4445760"/>
            <a:ext cx="2771481" cy="98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0EB5E84-2FB1-415F-8840-FD645941E184}"/>
              </a:ext>
            </a:extLst>
          </p:cNvPr>
          <p:cNvSpPr txBox="1"/>
          <p:nvPr/>
        </p:nvSpPr>
        <p:spPr>
          <a:xfrm>
            <a:off x="8056111" y="4544093"/>
            <a:ext cx="2771481" cy="98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E54A37-15F7-41F5-98B4-D64A914AC9DC}"/>
              </a:ext>
            </a:extLst>
          </p:cNvPr>
          <p:cNvSpPr txBox="1"/>
          <p:nvPr/>
        </p:nvSpPr>
        <p:spPr>
          <a:xfrm>
            <a:off x="6901327" y="1646841"/>
            <a:ext cx="230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Reactivation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of</a:t>
            </a:r>
          </a:p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EUSAIR ACTION LABS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for ETC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MAs</a:t>
            </a:r>
            <a:endParaRPr lang="it-IT" dirty="0">
              <a:solidFill>
                <a:srgbClr val="3D85C6"/>
              </a:solidFill>
              <a:latin typeface="Raleway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C8DD861-5F3D-461E-B5A1-A5EEDBAB5C2C}"/>
              </a:ext>
            </a:extLst>
          </p:cNvPr>
          <p:cNvSpPr txBox="1"/>
          <p:nvPr/>
        </p:nvSpPr>
        <p:spPr>
          <a:xfrm>
            <a:off x="7845666" y="3746768"/>
            <a:ext cx="327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ON-LINE 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TRANSNATIONAL EVENTS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FOR MAINSTREAM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MAs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</a:p>
        </p:txBody>
      </p:sp>
      <p:pic>
        <p:nvPicPr>
          <p:cNvPr id="23" name="Picture 2" descr="Immagine che contiene luna, creatività&#10;&#10;Descrizione generata automaticamente">
            <a:extLst>
              <a:ext uri="{FF2B5EF4-FFF2-40B4-BE49-F238E27FC236}">
                <a16:creationId xmlns:a16="http://schemas.microsoft.com/office/drawing/2014/main" id="{2639D64E-E07B-43D4-941B-75DF5B1F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5914">
            <a:off x="556420" y="621857"/>
            <a:ext cx="1801775" cy="13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A701F6BC-590D-46E1-988F-6FCC567386F2}"/>
              </a:ext>
            </a:extLst>
          </p:cNvPr>
          <p:cNvSpPr/>
          <p:nvPr/>
        </p:nvSpPr>
        <p:spPr>
          <a:xfrm>
            <a:off x="5836153" y="3244334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FF"/>
                </a:solidFill>
                <a:latin typeface="Raleway Black" pitchFamily="2" charset="0"/>
              </a:rPr>
              <a:t>t33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9F870B-9B65-41CF-AAFB-CDA25F9C576C}"/>
              </a:ext>
            </a:extLst>
          </p:cNvPr>
          <p:cNvSpPr txBox="1"/>
          <p:nvPr/>
        </p:nvSpPr>
        <p:spPr>
          <a:xfrm>
            <a:off x="807142" y="980079"/>
            <a:ext cx="6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Raleway Black" pitchFamily="2" charset="0"/>
              </a:rPr>
              <a:t>t33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22DBB43-60A8-40D1-B9BA-80FC7B04BBB7}"/>
              </a:ext>
            </a:extLst>
          </p:cNvPr>
          <p:cNvSpPr txBox="1"/>
          <p:nvPr/>
        </p:nvSpPr>
        <p:spPr>
          <a:xfrm>
            <a:off x="3746808" y="394060"/>
            <a:ext cx="35292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Raleway Black"/>
              </a:rPr>
              <a:t>WP4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6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C4BF46C-67FB-49EA-9854-6FDBA8F3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964025"/>
            <a:ext cx="12192000" cy="978726"/>
          </a:xfrm>
          <a:prstGeom prst="rect">
            <a:avLst/>
          </a:prstGeom>
          <a:blipFill dpi="0" rotWithShape="1">
            <a:blip r:embed="rId2"/>
            <a:srcRect/>
            <a:stretch>
              <a:fillRect t="-6054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09F799D-404B-46B7-9181-6211BDFE75CB}"/>
              </a:ext>
            </a:extLst>
          </p:cNvPr>
          <p:cNvSpPr/>
          <p:nvPr/>
        </p:nvSpPr>
        <p:spPr>
          <a:xfrm>
            <a:off x="659083" y="16018"/>
            <a:ext cx="114661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/>
              <a:t>SUPPORTING THE EUSAIR EMBEDDING INTO IPAIII PROGRAMMES</a:t>
            </a:r>
            <a:endParaRPr lang="en-US" altLang="sl-SI" b="1" i="1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99A0A3C-CBC8-4543-BB26-745A5A83C481}"/>
              </a:ext>
            </a:extLst>
          </p:cNvPr>
          <p:cNvSpPr txBox="1"/>
          <p:nvPr/>
        </p:nvSpPr>
        <p:spPr>
          <a:xfrm>
            <a:off x="5311608" y="2914412"/>
            <a:ext cx="681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29°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July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2024: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signature of the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contract</a:t>
            </a:r>
            <a:endParaRPr lang="it-IT" b="1" dirty="0">
              <a:solidFill>
                <a:srgbClr val="3D85C6"/>
              </a:solidFill>
              <a:latin typeface="Raleway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8810083-03ED-4224-9560-B1B9F032CABF}"/>
              </a:ext>
            </a:extLst>
          </p:cNvPr>
          <p:cNvSpPr txBox="1"/>
          <p:nvPr/>
        </p:nvSpPr>
        <p:spPr>
          <a:xfrm>
            <a:off x="4888197" y="1670409"/>
            <a:ext cx="681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Tendering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procedure under PRAG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regulations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launched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and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finalized</a:t>
            </a:r>
            <a:endParaRPr lang="it-IT" dirty="0">
              <a:solidFill>
                <a:srgbClr val="3D85C6"/>
              </a:solidFill>
              <a:latin typeface="Raleway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5D54DC-8FE2-6410-AAB6-C2284427E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1"/>
            <a:ext cx="1398960" cy="64633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B6E6622-D147-4530-BC1A-937F31838005}"/>
              </a:ext>
            </a:extLst>
          </p:cNvPr>
          <p:cNvSpPr txBox="1"/>
          <p:nvPr/>
        </p:nvSpPr>
        <p:spPr>
          <a:xfrm>
            <a:off x="4331378" y="680384"/>
            <a:ext cx="35292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Raleway Black"/>
              </a:rPr>
              <a:t>WP5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D47036-F635-4D35-A4CE-263EB90F1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78" y="2303631"/>
            <a:ext cx="3429000" cy="1524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BAB0FD-463B-4661-90B3-F4B11D8BA3F2}"/>
              </a:ext>
            </a:extLst>
          </p:cNvPr>
          <p:cNvSpPr txBox="1"/>
          <p:nvPr/>
        </p:nvSpPr>
        <p:spPr>
          <a:xfrm>
            <a:off x="5928262" y="3681091"/>
            <a:ext cx="588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  <a:latin typeface="Raleway" pitchFamily="2" charset="0"/>
              </a:rPr>
              <a:t>Awarded</a:t>
            </a:r>
            <a:r>
              <a:rPr lang="it-IT" sz="2800" dirty="0">
                <a:solidFill>
                  <a:srgbClr val="FF0000"/>
                </a:solidFill>
                <a:latin typeface="Raleway" pitchFamily="2" charset="0"/>
              </a:rPr>
              <a:t> to </a:t>
            </a:r>
            <a:r>
              <a:rPr lang="it-IT" sz="2800" b="1" dirty="0" err="1">
                <a:solidFill>
                  <a:srgbClr val="FF0000"/>
                </a:solidFill>
                <a:latin typeface="Raleway" pitchFamily="2" charset="0"/>
              </a:rPr>
              <a:t>Naxta</a:t>
            </a:r>
            <a:r>
              <a:rPr lang="it-IT" sz="2800" b="1" dirty="0">
                <a:solidFill>
                  <a:srgbClr val="FF0000"/>
                </a:solidFill>
                <a:latin typeface="Raleway" pitchFamily="2" charset="0"/>
              </a:rPr>
              <a:t> SRL </a:t>
            </a:r>
            <a:r>
              <a:rPr lang="it-IT" sz="2800" dirty="0">
                <a:solidFill>
                  <a:srgbClr val="FF0000"/>
                </a:solidFill>
                <a:latin typeface="Raleway" pitchFamily="2" charset="0"/>
              </a:rPr>
              <a:t>Company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7CE9A8C-31B5-4823-AD53-8706040A4F71}"/>
              </a:ext>
            </a:extLst>
          </p:cNvPr>
          <p:cNvSpPr/>
          <p:nvPr/>
        </p:nvSpPr>
        <p:spPr>
          <a:xfrm rot="20871363">
            <a:off x="1200882" y="4641001"/>
            <a:ext cx="1801372" cy="796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WP leader: DEI</a:t>
            </a:r>
          </a:p>
        </p:txBody>
      </p:sp>
    </p:spTree>
    <p:extLst>
      <p:ext uri="{BB962C8B-B14F-4D97-AF65-F5344CB8AC3E}">
        <p14:creationId xmlns:p14="http://schemas.microsoft.com/office/powerpoint/2010/main" val="417739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C4BF46C-67FB-49EA-9854-6FDBA8F3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964025"/>
            <a:ext cx="12192000" cy="978726"/>
          </a:xfrm>
          <a:prstGeom prst="rect">
            <a:avLst/>
          </a:prstGeom>
          <a:blipFill dpi="0" rotWithShape="1">
            <a:blip r:embed="rId2"/>
            <a:srcRect/>
            <a:stretch>
              <a:fillRect t="-6054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09F799D-404B-46B7-9181-6211BDFE75CB}"/>
              </a:ext>
            </a:extLst>
          </p:cNvPr>
          <p:cNvSpPr/>
          <p:nvPr/>
        </p:nvSpPr>
        <p:spPr>
          <a:xfrm>
            <a:off x="699480" y="16018"/>
            <a:ext cx="114661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sl-SI" b="1" i="1" dirty="0"/>
              <a:t>Next steps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3C2BF52-AB53-456D-A237-9D4F99A1678B}"/>
              </a:ext>
            </a:extLst>
          </p:cNvPr>
          <p:cNvSpPr txBox="1"/>
          <p:nvPr/>
        </p:nvSpPr>
        <p:spPr>
          <a:xfrm>
            <a:off x="451695" y="777669"/>
            <a:ext cx="971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B2B meetings with Pillar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Coordinators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for the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preparatory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development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of ESP Database (Fall 2024)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99A0A3C-CBC8-4543-BB26-745A5A83C481}"/>
              </a:ext>
            </a:extLst>
          </p:cNvPr>
          <p:cNvSpPr txBox="1"/>
          <p:nvPr/>
        </p:nvSpPr>
        <p:spPr>
          <a:xfrm>
            <a:off x="5311608" y="2914412"/>
            <a:ext cx="681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Having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the 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procedure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above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the EU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threshold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officially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launched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by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December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2024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8810083-03ED-4224-9560-B1B9F032CABF}"/>
              </a:ext>
            </a:extLst>
          </p:cNvPr>
          <p:cNvSpPr txBox="1"/>
          <p:nvPr/>
        </p:nvSpPr>
        <p:spPr>
          <a:xfrm>
            <a:off x="4888197" y="1670409"/>
            <a:ext cx="681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Reactivation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of the ETC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MAs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network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(3 Action labs webinar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events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from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December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2024 to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July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2025)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5D54DC-8FE2-6410-AAB6-C2284427E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1"/>
            <a:ext cx="1398960" cy="6463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7EDDC6-77D7-4719-92C6-4EB636E8D999}"/>
              </a:ext>
            </a:extLst>
          </p:cNvPr>
          <p:cNvSpPr txBox="1"/>
          <p:nvPr/>
        </p:nvSpPr>
        <p:spPr>
          <a:xfrm>
            <a:off x="5352005" y="4032635"/>
            <a:ext cx="681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On-line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transnational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events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for Mainstream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MAs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(Spring/Summer 2025)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519C30-2C43-407E-ABDA-C80EAA00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63" y="1788591"/>
            <a:ext cx="4752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73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C4BF46C-67FB-49EA-9854-6FDBA8F3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964025"/>
            <a:ext cx="12192000" cy="978726"/>
          </a:xfrm>
          <a:prstGeom prst="rect">
            <a:avLst/>
          </a:prstGeom>
          <a:blipFill dpi="0" rotWithShape="1">
            <a:blip r:embed="rId2"/>
            <a:srcRect/>
            <a:stretch>
              <a:fillRect t="-6054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09F799D-404B-46B7-9181-6211BDFE75CB}"/>
              </a:ext>
            </a:extLst>
          </p:cNvPr>
          <p:cNvSpPr/>
          <p:nvPr/>
        </p:nvSpPr>
        <p:spPr>
          <a:xfrm>
            <a:off x="725866" y="-20106"/>
            <a:ext cx="114661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/>
              <a:t>Public procurement tender for a technical </a:t>
            </a:r>
            <a:r>
              <a:rPr lang="it-IT" b="1" dirty="0" err="1"/>
              <a:t>assistance</a:t>
            </a:r>
            <a:r>
              <a:rPr lang="it-IT" b="1" dirty="0"/>
              <a:t> company </a:t>
            </a:r>
            <a:r>
              <a:rPr lang="it-IT" b="1" dirty="0" err="1"/>
              <a:t>above</a:t>
            </a:r>
            <a:r>
              <a:rPr lang="it-IT" b="1" dirty="0"/>
              <a:t> the EU </a:t>
            </a:r>
            <a:r>
              <a:rPr lang="it-IT" b="1" dirty="0" err="1"/>
              <a:t>threshold</a:t>
            </a:r>
            <a:endParaRPr lang="en-US" altLang="sl-SI" b="1" i="1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95DAC89-4B78-471B-A2CF-9F9EF19DC154}"/>
              </a:ext>
            </a:extLst>
          </p:cNvPr>
          <p:cNvSpPr/>
          <p:nvPr/>
        </p:nvSpPr>
        <p:spPr>
          <a:xfrm rot="20871363">
            <a:off x="423354" y="945810"/>
            <a:ext cx="1801372" cy="796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From </a:t>
            </a:r>
            <a:r>
              <a:rPr lang="it-IT" dirty="0" err="1"/>
              <a:t>Sept</a:t>
            </a:r>
            <a:r>
              <a:rPr lang="it-IT" dirty="0"/>
              <a:t> 2025 </a:t>
            </a:r>
          </a:p>
          <a:p>
            <a:pPr algn="ctr"/>
            <a:r>
              <a:rPr lang="it-IT" dirty="0"/>
              <a:t>to </a:t>
            </a:r>
            <a:r>
              <a:rPr lang="it-IT" dirty="0" err="1"/>
              <a:t>Dec</a:t>
            </a:r>
            <a:r>
              <a:rPr lang="it-IT" dirty="0"/>
              <a:t> 2027</a:t>
            </a:r>
          </a:p>
        </p:txBody>
      </p:sp>
      <p:pic>
        <p:nvPicPr>
          <p:cNvPr id="2050" name="Picture 2" descr="Immagine che contiene cerchio, arte&#10;&#10;Descrizione generata automaticamente">
            <a:extLst>
              <a:ext uri="{FF2B5EF4-FFF2-40B4-BE49-F238E27FC236}">
                <a16:creationId xmlns:a16="http://schemas.microsoft.com/office/drawing/2014/main" id="{6819105C-DF86-4ADF-8394-2E434E92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4" y="3912021"/>
            <a:ext cx="26384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tardo 3">
            <a:extLst>
              <a:ext uri="{FF2B5EF4-FFF2-40B4-BE49-F238E27FC236}">
                <a16:creationId xmlns:a16="http://schemas.microsoft.com/office/drawing/2014/main" id="{209DACB0-A62D-43F5-BBA1-EF33E9260135}"/>
              </a:ext>
            </a:extLst>
          </p:cNvPr>
          <p:cNvSpPr/>
          <p:nvPr/>
        </p:nvSpPr>
        <p:spPr>
          <a:xfrm>
            <a:off x="-1" y="2018805"/>
            <a:ext cx="831273" cy="1758926"/>
          </a:xfrm>
          <a:prstGeom prst="flowChartDelay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F8C9957-4267-4CEB-9E81-4B66AD3F9B59}"/>
              </a:ext>
            </a:extLst>
          </p:cNvPr>
          <p:cNvSpPr txBox="1"/>
          <p:nvPr/>
        </p:nvSpPr>
        <p:spPr>
          <a:xfrm>
            <a:off x="2454235" y="985019"/>
            <a:ext cx="934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Preliminary market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consultation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according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to art. 77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D.Lgs.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36/2023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launched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on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July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22° (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Economic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Development Department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decree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n° 344)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7B66A16-B48B-49B1-841C-E4CC78DEBB78}"/>
              </a:ext>
            </a:extLst>
          </p:cNvPr>
          <p:cNvSpPr txBox="1"/>
          <p:nvPr/>
        </p:nvSpPr>
        <p:spPr>
          <a:xfrm>
            <a:off x="1422069" y="2288117"/>
            <a:ext cx="1059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Published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on EUSAIR Website and ESP Platform for the assesment of the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transboundary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interest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58DD53D-77A8-4AB3-BE99-157D8B83941D}"/>
              </a:ext>
            </a:extLst>
          </p:cNvPr>
          <p:cNvSpPr txBox="1"/>
          <p:nvPr/>
        </p:nvSpPr>
        <p:spPr>
          <a:xfrm>
            <a:off x="1049719" y="3314216"/>
            <a:ext cx="1030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Deadline for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submitting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contributions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postponed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from August 30° to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September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20°, </a:t>
            </a:r>
          </a:p>
          <a:p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procedure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still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ongoing</a:t>
            </a:r>
            <a:endParaRPr lang="it-IT" b="1" dirty="0">
              <a:solidFill>
                <a:srgbClr val="3D85C6"/>
              </a:solidFill>
              <a:latin typeface="Raleway" pitchFamily="2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3B8403A-2127-4BE4-9F90-BCC448193B62}"/>
              </a:ext>
            </a:extLst>
          </p:cNvPr>
          <p:cNvSpPr txBox="1"/>
          <p:nvPr/>
        </p:nvSpPr>
        <p:spPr>
          <a:xfrm>
            <a:off x="415635" y="4476261"/>
            <a:ext cx="849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Preliminary</a:t>
            </a:r>
            <a:r>
              <a:rPr lang="it-IT" dirty="0">
                <a:latin typeface="Roboto-Regular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contributions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received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from ICT companies and start-ups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19CF0C-1B7E-DF6A-4652-1A758281A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327"/>
            <a:ext cx="1398960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C4BF46C-67FB-49EA-9854-6FDBA8F3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964025"/>
            <a:ext cx="12192000" cy="978726"/>
          </a:xfrm>
          <a:prstGeom prst="rect">
            <a:avLst/>
          </a:prstGeom>
          <a:blipFill dpi="0" rotWithShape="1">
            <a:blip r:embed="rId3"/>
            <a:srcRect/>
            <a:stretch>
              <a:fillRect t="-6054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09F799D-404B-46B7-9181-6211BDFE75CB}"/>
              </a:ext>
            </a:extLst>
          </p:cNvPr>
          <p:cNvSpPr/>
          <p:nvPr/>
        </p:nvSpPr>
        <p:spPr>
          <a:xfrm>
            <a:off x="725866" y="31202"/>
            <a:ext cx="114661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/>
              <a:t>Public procurement tender for a technical assistance company </a:t>
            </a:r>
            <a:r>
              <a:rPr lang="it-IT" b="1" dirty="0" err="1"/>
              <a:t>above</a:t>
            </a:r>
            <a:r>
              <a:rPr lang="it-IT" b="1" dirty="0"/>
              <a:t> the EU </a:t>
            </a:r>
            <a:r>
              <a:rPr lang="it-IT" b="1" dirty="0" err="1"/>
              <a:t>threshold</a:t>
            </a:r>
            <a:r>
              <a:rPr lang="it-IT" b="1" dirty="0"/>
              <a:t>: WP1 and WP2 </a:t>
            </a:r>
            <a:endParaRPr lang="en-US" altLang="sl-SI" b="1" i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3B8403A-2127-4BE4-9F90-BCC448193B62}"/>
              </a:ext>
            </a:extLst>
          </p:cNvPr>
          <p:cNvSpPr txBox="1"/>
          <p:nvPr/>
        </p:nvSpPr>
        <p:spPr>
          <a:xfrm>
            <a:off x="2439790" y="603355"/>
            <a:ext cx="36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D85C6"/>
                </a:solidFill>
                <a:latin typeface="Raleway" pitchFamily="2" charset="0"/>
              </a:rPr>
              <a:t>User management and profiling</a:t>
            </a:r>
            <a:endParaRPr lang="it-IT" dirty="0">
              <a:latin typeface="Roboto-Regular"/>
            </a:endParaRPr>
          </a:p>
        </p:txBody>
      </p:sp>
      <p:pic>
        <p:nvPicPr>
          <p:cNvPr id="34" name="Picture 2" descr="Immagine che contiene luna, creatività&#10;&#10;Descrizione generata automaticamente">
            <a:extLst>
              <a:ext uri="{FF2B5EF4-FFF2-40B4-BE49-F238E27FC236}">
                <a16:creationId xmlns:a16="http://schemas.microsoft.com/office/drawing/2014/main" id="{FB25DF3B-911B-4ED3-BF4C-B76A2BDE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397">
            <a:off x="168208" y="357884"/>
            <a:ext cx="2133234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57ADB8C-0A0B-4E7C-98C9-3E251BB99D0A}"/>
              </a:ext>
            </a:extLst>
          </p:cNvPr>
          <p:cNvSpPr txBox="1"/>
          <p:nvPr/>
        </p:nvSpPr>
        <p:spPr>
          <a:xfrm>
            <a:off x="594083" y="786336"/>
            <a:ext cx="1398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it-IT" sz="1800" b="1" i="0" u="none" strike="noStrike" dirty="0" err="1">
                <a:solidFill>
                  <a:srgbClr val="FFFFFF"/>
                </a:solidFill>
                <a:effectLst/>
                <a:latin typeface="Raleway Black" pitchFamily="2" charset="0"/>
              </a:rPr>
              <a:t>What</a:t>
            </a:r>
            <a:endParaRPr lang="it-IT" sz="1800" b="1" i="0" u="none" strike="noStrike" dirty="0">
              <a:solidFill>
                <a:srgbClr val="FFFFFF"/>
              </a:solidFill>
              <a:effectLst/>
              <a:latin typeface="Raleway Black" pitchFamily="2" charset="0"/>
            </a:endParaRPr>
          </a:p>
          <a:p>
            <a:pPr algn="l" rtl="0" fontAlgn="base"/>
            <a:r>
              <a:rPr lang="it-IT" b="1" i="0" dirty="0" err="1">
                <a:solidFill>
                  <a:srgbClr val="FFFFFF"/>
                </a:solidFill>
                <a:effectLst/>
                <a:latin typeface="Raleway Black" pitchFamily="2" charset="0"/>
              </a:rPr>
              <a:t>is</a:t>
            </a:r>
            <a:r>
              <a:rPr lang="it-IT" b="1" i="0" dirty="0">
                <a:solidFill>
                  <a:srgbClr val="FFFFFF"/>
                </a:solidFill>
                <a:effectLst/>
                <a:latin typeface="Raleway Black" pitchFamily="2" charset="0"/>
              </a:rPr>
              <a:t> 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Raleway Black" pitchFamily="2" charset="0"/>
              </a:rPr>
              <a:t>StEP</a:t>
            </a:r>
            <a:endParaRPr lang="it-IT" b="1" i="0" dirty="0">
              <a:solidFill>
                <a:srgbClr val="FFFFFF"/>
              </a:solidFill>
              <a:effectLst/>
              <a:latin typeface="Raleway Black" pitchFamily="2" charset="0"/>
            </a:endParaRPr>
          </a:p>
          <a:p>
            <a:pPr algn="l" rtl="0" fontAlgn="base"/>
            <a:r>
              <a:rPr lang="it-IT" b="1" dirty="0" err="1">
                <a:solidFill>
                  <a:srgbClr val="FFFFFF"/>
                </a:solidFill>
                <a:latin typeface="Raleway Black" pitchFamily="2" charset="0"/>
              </a:rPr>
              <a:t>expecting</a:t>
            </a:r>
            <a:r>
              <a:rPr lang="it-IT" b="1" dirty="0">
                <a:solidFill>
                  <a:srgbClr val="FFFFFF"/>
                </a:solidFill>
                <a:latin typeface="Raleway Black" pitchFamily="2" charset="0"/>
              </a:rPr>
              <a:t> for ESP upgrade?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ABB82233-D141-49A1-A1D2-70A3C4FE30D5}"/>
              </a:ext>
            </a:extLst>
          </p:cNvPr>
          <p:cNvSpPr/>
          <p:nvPr/>
        </p:nvSpPr>
        <p:spPr>
          <a:xfrm>
            <a:off x="3769581" y="1331326"/>
            <a:ext cx="3834244" cy="3834244"/>
          </a:xfrm>
          <a:custGeom>
            <a:avLst/>
            <a:gdLst/>
            <a:ahLst/>
            <a:cxnLst/>
            <a:rect l="l" t="t" r="r" b="b"/>
            <a:pathLst>
              <a:path w="7278917" h="7278917">
                <a:moveTo>
                  <a:pt x="0" y="0"/>
                </a:moveTo>
                <a:lnTo>
                  <a:pt x="7278917" y="0"/>
                </a:lnTo>
                <a:lnTo>
                  <a:pt x="7278917" y="7278917"/>
                </a:lnTo>
                <a:lnTo>
                  <a:pt x="0" y="72789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9CF39CC-AE79-4C6D-9C70-7392C323B41E}"/>
              </a:ext>
            </a:extLst>
          </p:cNvPr>
          <p:cNvSpPr txBox="1"/>
          <p:nvPr/>
        </p:nvSpPr>
        <p:spPr>
          <a:xfrm>
            <a:off x="8840678" y="669046"/>
            <a:ext cx="278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D85C6"/>
                </a:solidFill>
                <a:latin typeface="Raleway" pitchFamily="2" charset="0"/>
              </a:rPr>
              <a:t>Real-time cooperation environment for different stakeholder groups </a:t>
            </a:r>
            <a:endParaRPr lang="it-IT" dirty="0">
              <a:latin typeface="Roboto-Regular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9BE009F-D21F-40A4-B90D-CB5E4205FD6E}"/>
              </a:ext>
            </a:extLst>
          </p:cNvPr>
          <p:cNvSpPr txBox="1"/>
          <p:nvPr/>
        </p:nvSpPr>
        <p:spPr>
          <a:xfrm>
            <a:off x="432248" y="2660874"/>
            <a:ext cx="368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D85C6"/>
                </a:solidFill>
                <a:latin typeface="Raleway" pitchFamily="2" charset="0"/>
              </a:rPr>
              <a:t>Multilingual automatic transcription and translation</a:t>
            </a:r>
            <a:endParaRPr lang="it-IT" dirty="0">
              <a:latin typeface="Roboto-Regular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4BB88E5-D236-4CA4-B7A4-31D0CB4B6BC3}"/>
              </a:ext>
            </a:extLst>
          </p:cNvPr>
          <p:cNvSpPr txBox="1"/>
          <p:nvPr/>
        </p:nvSpPr>
        <p:spPr>
          <a:xfrm>
            <a:off x="614819" y="4029598"/>
            <a:ext cx="368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D85C6"/>
                </a:solidFill>
                <a:latin typeface="Raleway" pitchFamily="2" charset="0"/>
              </a:rPr>
              <a:t>AI-based applications</a:t>
            </a:r>
            <a:endParaRPr lang="it-IT" dirty="0">
              <a:latin typeface="Roboto-Regular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D105698-253D-4CD4-BC4D-78BD256FA534}"/>
              </a:ext>
            </a:extLst>
          </p:cNvPr>
          <p:cNvSpPr txBox="1"/>
          <p:nvPr/>
        </p:nvSpPr>
        <p:spPr>
          <a:xfrm>
            <a:off x="1834739" y="5308611"/>
            <a:ext cx="453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Enhanced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e-learning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functionalities</a:t>
            </a:r>
            <a:endParaRPr lang="it-IT" dirty="0">
              <a:solidFill>
                <a:srgbClr val="3D85C6"/>
              </a:solidFill>
              <a:latin typeface="Raleway" pitchFamily="2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76A2A43E-B569-43F7-87F6-6B0306D92BA8}"/>
              </a:ext>
            </a:extLst>
          </p:cNvPr>
          <p:cNvSpPr txBox="1"/>
          <p:nvPr/>
        </p:nvSpPr>
        <p:spPr>
          <a:xfrm>
            <a:off x="8194386" y="2505982"/>
            <a:ext cx="322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D85C6"/>
                </a:solidFill>
                <a:latin typeface="Raleway" pitchFamily="2" charset="0"/>
              </a:rPr>
              <a:t>Data knowledge management</a:t>
            </a:r>
            <a:endParaRPr lang="it-IT" dirty="0">
              <a:latin typeface="Roboto-Regular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AF818E6-0D0C-4F5B-95BF-D031B08768E9}"/>
              </a:ext>
            </a:extLst>
          </p:cNvPr>
          <p:cNvSpPr txBox="1"/>
          <p:nvPr/>
        </p:nvSpPr>
        <p:spPr>
          <a:xfrm>
            <a:off x="8750052" y="3583078"/>
            <a:ext cx="3223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D85C6"/>
                </a:solidFill>
                <a:latin typeface="Raleway" pitchFamily="2" charset="0"/>
              </a:rPr>
              <a:t>Integration with models and applications already developed</a:t>
            </a:r>
            <a:endParaRPr lang="it-IT" dirty="0">
              <a:latin typeface="Roboto-Regular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92CD12A-B124-4E1E-9C68-5ECD25D67E3B}"/>
              </a:ext>
            </a:extLst>
          </p:cNvPr>
          <p:cNvSpPr txBox="1"/>
          <p:nvPr/>
        </p:nvSpPr>
        <p:spPr>
          <a:xfrm>
            <a:off x="8088312" y="4981697"/>
            <a:ext cx="352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D85C6"/>
                </a:solidFill>
                <a:latin typeface="Raleway" pitchFamily="2" charset="0"/>
              </a:rPr>
              <a:t>Setting up and animating the EUSAIR financial dialogue </a:t>
            </a:r>
            <a:endParaRPr lang="it-IT" dirty="0">
              <a:latin typeface="Roboto-Regular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ED6B8FB-774E-054F-71DA-5E2BF534B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061"/>
            <a:ext cx="1398960" cy="646331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03F02E4-EA99-461B-955B-2C4204DC5942}"/>
              </a:ext>
            </a:extLst>
          </p:cNvPr>
          <p:cNvSpPr/>
          <p:nvPr/>
        </p:nvSpPr>
        <p:spPr>
          <a:xfrm rot="21217973">
            <a:off x="6850574" y="715251"/>
            <a:ext cx="1791177" cy="538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From </a:t>
            </a:r>
            <a:r>
              <a:rPr lang="it-IT" b="1" dirty="0" err="1"/>
              <a:t>Sept</a:t>
            </a:r>
            <a:r>
              <a:rPr lang="it-IT" b="1" dirty="0"/>
              <a:t> 2025 </a:t>
            </a:r>
          </a:p>
          <a:p>
            <a:pPr algn="ctr"/>
            <a:r>
              <a:rPr lang="it-IT" b="1" dirty="0"/>
              <a:t>to </a:t>
            </a:r>
            <a:r>
              <a:rPr lang="it-IT" b="1" dirty="0" err="1"/>
              <a:t>Dec</a:t>
            </a:r>
            <a:r>
              <a:rPr lang="it-IT" b="1" dirty="0"/>
              <a:t> 2027</a:t>
            </a:r>
          </a:p>
        </p:txBody>
      </p:sp>
    </p:spTree>
    <p:extLst>
      <p:ext uri="{BB962C8B-B14F-4D97-AF65-F5344CB8AC3E}">
        <p14:creationId xmlns:p14="http://schemas.microsoft.com/office/powerpoint/2010/main" val="157281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C4BF46C-67FB-49EA-9854-6FDBA8F3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964025"/>
            <a:ext cx="12192000" cy="978726"/>
          </a:xfrm>
          <a:prstGeom prst="rect">
            <a:avLst/>
          </a:prstGeom>
          <a:blipFill dpi="0" rotWithShape="1">
            <a:blip r:embed="rId2"/>
            <a:srcRect/>
            <a:stretch>
              <a:fillRect t="-6054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09F799D-404B-46B7-9181-6211BDFE75CB}"/>
              </a:ext>
            </a:extLst>
          </p:cNvPr>
          <p:cNvSpPr/>
          <p:nvPr/>
        </p:nvSpPr>
        <p:spPr>
          <a:xfrm>
            <a:off x="725866" y="31202"/>
            <a:ext cx="1146613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/>
              <a:t>Public procurement tender for a technical assistance company </a:t>
            </a:r>
            <a:r>
              <a:rPr lang="it-IT" b="1" dirty="0" err="1"/>
              <a:t>above</a:t>
            </a:r>
            <a:r>
              <a:rPr lang="it-IT" b="1" dirty="0"/>
              <a:t> the EU </a:t>
            </a:r>
            <a:r>
              <a:rPr lang="it-IT" b="1" dirty="0" err="1"/>
              <a:t>threshold</a:t>
            </a:r>
            <a:r>
              <a:rPr lang="it-IT" b="1" dirty="0"/>
              <a:t>: WP4</a:t>
            </a:r>
            <a:endParaRPr lang="en-US" altLang="sl-SI" b="1" i="1" dirty="0"/>
          </a:p>
        </p:txBody>
      </p:sp>
      <p:pic>
        <p:nvPicPr>
          <p:cNvPr id="34" name="Picture 2" descr="Immagine che contiene luna, creatività&#10;&#10;Descrizione generata automaticamente">
            <a:extLst>
              <a:ext uri="{FF2B5EF4-FFF2-40B4-BE49-F238E27FC236}">
                <a16:creationId xmlns:a16="http://schemas.microsoft.com/office/drawing/2014/main" id="{FB25DF3B-911B-4ED3-BF4C-B76A2BDE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397">
            <a:off x="-688" y="632642"/>
            <a:ext cx="314680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57ADB8C-0A0B-4E7C-98C9-3E251BB99D0A}"/>
              </a:ext>
            </a:extLst>
          </p:cNvPr>
          <p:cNvSpPr txBox="1"/>
          <p:nvPr/>
        </p:nvSpPr>
        <p:spPr>
          <a:xfrm>
            <a:off x="518474" y="926323"/>
            <a:ext cx="20738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it-IT" sz="1800" b="1" i="0" u="none" strike="noStrike" dirty="0" err="1">
                <a:solidFill>
                  <a:srgbClr val="FFFFFF"/>
                </a:solidFill>
                <a:effectLst/>
                <a:latin typeface="Raleway Black" pitchFamily="2" charset="0"/>
              </a:rPr>
              <a:t>What</a:t>
            </a:r>
            <a:endParaRPr lang="it-IT" sz="1800" b="1" i="0" u="none" strike="noStrike" dirty="0">
              <a:solidFill>
                <a:srgbClr val="FFFFFF"/>
              </a:solidFill>
              <a:effectLst/>
              <a:latin typeface="Raleway Black" pitchFamily="2" charset="0"/>
            </a:endParaRPr>
          </a:p>
          <a:p>
            <a:pPr algn="l" rtl="0" fontAlgn="base"/>
            <a:r>
              <a:rPr lang="it-IT" b="1" i="0" dirty="0" err="1">
                <a:solidFill>
                  <a:srgbClr val="FFFFFF"/>
                </a:solidFill>
                <a:effectLst/>
                <a:latin typeface="Raleway Black" pitchFamily="2" charset="0"/>
              </a:rPr>
              <a:t>is</a:t>
            </a:r>
            <a:r>
              <a:rPr lang="it-IT" b="1" i="0" dirty="0">
                <a:solidFill>
                  <a:srgbClr val="FFFFFF"/>
                </a:solidFill>
                <a:effectLst/>
                <a:latin typeface="Raleway Black" pitchFamily="2" charset="0"/>
              </a:rPr>
              <a:t> </a:t>
            </a:r>
            <a:r>
              <a:rPr lang="it-IT" b="1" i="0" dirty="0" err="1">
                <a:solidFill>
                  <a:srgbClr val="FFFFFF"/>
                </a:solidFill>
                <a:effectLst/>
                <a:latin typeface="Raleway Black" pitchFamily="2" charset="0"/>
              </a:rPr>
              <a:t>StEP</a:t>
            </a:r>
            <a:endParaRPr lang="it-IT" b="1" i="0" dirty="0">
              <a:solidFill>
                <a:srgbClr val="FFFFFF"/>
              </a:solidFill>
              <a:effectLst/>
              <a:latin typeface="Raleway Black" pitchFamily="2" charset="0"/>
            </a:endParaRPr>
          </a:p>
          <a:p>
            <a:pPr algn="l" rtl="0" fontAlgn="base"/>
            <a:r>
              <a:rPr lang="it-IT" b="1" dirty="0" err="1">
                <a:solidFill>
                  <a:srgbClr val="FFFFFF"/>
                </a:solidFill>
                <a:latin typeface="Raleway Black" pitchFamily="2" charset="0"/>
              </a:rPr>
              <a:t>expecting</a:t>
            </a:r>
            <a:r>
              <a:rPr lang="it-IT" b="1" dirty="0">
                <a:solidFill>
                  <a:srgbClr val="FFFFFF"/>
                </a:solidFill>
                <a:latin typeface="Raleway Black" pitchFamily="2" charset="0"/>
              </a:rPr>
              <a:t> for </a:t>
            </a:r>
            <a:r>
              <a:rPr lang="it-IT" b="1" dirty="0" err="1">
                <a:solidFill>
                  <a:srgbClr val="FFFFFF"/>
                </a:solidFill>
                <a:latin typeface="Raleway Black" pitchFamily="2" charset="0"/>
              </a:rPr>
              <a:t>financial</a:t>
            </a:r>
            <a:r>
              <a:rPr lang="it-IT" b="1" dirty="0">
                <a:solidFill>
                  <a:srgbClr val="FFFFFF"/>
                </a:solidFill>
                <a:latin typeface="Raleway Black" pitchFamily="2" charset="0"/>
              </a:rPr>
              <a:t> dialogue and embedding 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ED6B8FB-774E-054F-71DA-5E2BF534B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61"/>
            <a:ext cx="1398960" cy="646331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03F02E4-EA99-461B-955B-2C4204DC5942}"/>
              </a:ext>
            </a:extLst>
          </p:cNvPr>
          <p:cNvSpPr/>
          <p:nvPr/>
        </p:nvSpPr>
        <p:spPr>
          <a:xfrm rot="20871363">
            <a:off x="6390658" y="581095"/>
            <a:ext cx="1801372" cy="796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From </a:t>
            </a:r>
            <a:r>
              <a:rPr lang="it-IT" b="1" dirty="0" err="1"/>
              <a:t>Sept</a:t>
            </a:r>
            <a:r>
              <a:rPr lang="it-IT" b="1" dirty="0"/>
              <a:t> 2025 </a:t>
            </a:r>
          </a:p>
          <a:p>
            <a:pPr algn="ctr"/>
            <a:r>
              <a:rPr lang="it-IT" b="1" dirty="0"/>
              <a:t>to </a:t>
            </a:r>
            <a:r>
              <a:rPr lang="it-IT" b="1" dirty="0" err="1"/>
              <a:t>Dec</a:t>
            </a:r>
            <a:r>
              <a:rPr lang="it-IT" b="1" dirty="0"/>
              <a:t> 2027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FA6016-892B-404E-8647-0BCE20224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121" y="1858516"/>
            <a:ext cx="4563948" cy="3381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32BF1D-9717-4D67-BBA0-2426D4DA686A}"/>
              </a:ext>
            </a:extLst>
          </p:cNvPr>
          <p:cNvSpPr txBox="1"/>
          <p:nvPr/>
        </p:nvSpPr>
        <p:spPr>
          <a:xfrm rot="20911359">
            <a:off x="532585" y="3390992"/>
            <a:ext cx="2403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Financial</a:t>
            </a:r>
            <a:r>
              <a:rPr lang="it-IT" dirty="0"/>
              <a:t> 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dialogue</a:t>
            </a:r>
          </a:p>
          <a:p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on-line MATCHMAKING ENVIRONMENT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329689-0373-4A6D-8196-D0480070001F}"/>
              </a:ext>
            </a:extLst>
          </p:cNvPr>
          <p:cNvSpPr txBox="1"/>
          <p:nvPr/>
        </p:nvSpPr>
        <p:spPr>
          <a:xfrm rot="420179">
            <a:off x="8949939" y="916206"/>
            <a:ext cx="2547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PERMANENT ACTION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LABs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: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permanent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laboratory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for ETC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MAs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network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307F00-6FDE-4114-AB13-32D954EAB318}"/>
              </a:ext>
            </a:extLst>
          </p:cNvPr>
          <p:cNvSpPr txBox="1"/>
          <p:nvPr/>
        </p:nvSpPr>
        <p:spPr>
          <a:xfrm rot="20772066">
            <a:off x="9061580" y="4344456"/>
            <a:ext cx="1790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Establishment of the 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MAINSTREAM </a:t>
            </a:r>
            <a:r>
              <a:rPr lang="it-IT" b="1" dirty="0" err="1">
                <a:solidFill>
                  <a:srgbClr val="3D85C6"/>
                </a:solidFill>
                <a:latin typeface="Raleway" pitchFamily="2" charset="0"/>
              </a:rPr>
              <a:t>MAs</a:t>
            </a:r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 NETWORK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AAF818-DDD4-4BE0-82A0-EB43BE6C9CE2}"/>
              </a:ext>
            </a:extLst>
          </p:cNvPr>
          <p:cNvSpPr txBox="1"/>
          <p:nvPr/>
        </p:nvSpPr>
        <p:spPr>
          <a:xfrm>
            <a:off x="8493550" y="2510341"/>
            <a:ext cx="3535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D85C6"/>
                </a:solidFill>
                <a:latin typeface="Raleway" pitchFamily="2" charset="0"/>
              </a:rPr>
              <a:t>GUIDANCE PAPERS 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for: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development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of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MAs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 networks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- for embedding in 2028-2032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progr</a:t>
            </a:r>
            <a:r>
              <a:rPr lang="it-IT" dirty="0">
                <a:solidFill>
                  <a:srgbClr val="3D85C6"/>
                </a:solidFill>
                <a:latin typeface="Raleway" pitchFamily="2" charset="0"/>
              </a:rPr>
              <a:t>. </a:t>
            </a:r>
            <a:r>
              <a:rPr lang="it-IT" dirty="0" err="1">
                <a:solidFill>
                  <a:srgbClr val="3D85C6"/>
                </a:solidFill>
                <a:latin typeface="Raleway" pitchFamily="2" charset="0"/>
              </a:rPr>
              <a:t>period</a:t>
            </a:r>
            <a:endParaRPr lang="it-IT" dirty="0">
              <a:solidFill>
                <a:srgbClr val="3D85C6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7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11315a-016e-45a7-9b62-c6fbe3411a65">
      <Terms xmlns="http://schemas.microsoft.com/office/infopath/2007/PartnerControls"/>
    </lcf76f155ced4ddcb4097134ff3c332f>
    <TaxCatchAll xmlns="5a8272aa-3567-478f-ac95-86967ecb17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C87B0D660CB445B68288A19460EC11" ma:contentTypeVersion="14" ma:contentTypeDescription="Creare un nuovo documento." ma:contentTypeScope="" ma:versionID="f740c4a848f9bd1c44f1ee19c627bf2e">
  <xsd:schema xmlns:xsd="http://www.w3.org/2001/XMLSchema" xmlns:xs="http://www.w3.org/2001/XMLSchema" xmlns:p="http://schemas.microsoft.com/office/2006/metadata/properties" xmlns:ns2="9a11315a-016e-45a7-9b62-c6fbe3411a65" xmlns:ns3="5a8272aa-3567-478f-ac95-86967ecb1775" targetNamespace="http://schemas.microsoft.com/office/2006/metadata/properties" ma:root="true" ma:fieldsID="2dd8dce7c7579fd6598edcca2efd180a" ns2:_="" ns3:_="">
    <xsd:import namespace="9a11315a-016e-45a7-9b62-c6fbe3411a65"/>
    <xsd:import namespace="5a8272aa-3567-478f-ac95-86967ecb1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1315a-016e-45a7-9b62-c6fbe3411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f5d8ada7-b670-4d12-b913-322d1233d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272aa-3567-478f-ac95-86967ecb177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9d93bf7-99c9-43ff-a164-7830ed650ae1}" ma:internalName="TaxCatchAll" ma:showField="CatchAllData" ma:web="5a8272aa-3567-478f-ac95-86967ecb1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78A89-F314-462C-96F6-0B16155672D8}">
  <ds:schemaRefs>
    <ds:schemaRef ds:uri="http://purl.org/dc/terms/"/>
    <ds:schemaRef ds:uri="http://schemas.microsoft.com/office/infopath/2007/PartnerControls"/>
    <ds:schemaRef ds:uri="5a8272aa-3567-478f-ac95-86967ecb1775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9a11315a-016e-45a7-9b62-c6fbe3411a65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E38DEED-BF7C-46D3-8E6D-2E15C6F25D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6683A0-7F35-4527-AF8A-2ACF064D3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1315a-016e-45a7-9b62-c6fbe3411a65"/>
    <ds:schemaRef ds:uri="5a8272aa-3567-478f-ac95-86967ecb1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{CD3F5EA7-E718-1447-9EB7-9E4C7806C478}tf10001060</Template>
  <TotalTime>0</TotalTime>
  <Words>537</Words>
  <Application>Microsoft Office PowerPoint</Application>
  <PresentationFormat>Widescreen</PresentationFormat>
  <Paragraphs>88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Kollektif Bold</vt:lpstr>
      <vt:lpstr>Montserrat ExtraBold</vt:lpstr>
      <vt:lpstr>Montserrat ExtraLight</vt:lpstr>
      <vt:lpstr>Raleway</vt:lpstr>
      <vt:lpstr>Raleway Black</vt:lpstr>
      <vt:lpstr>Roboto-Regular</vt:lpstr>
      <vt:lpstr>Segoe UI</vt:lpstr>
      <vt:lpstr>Wingdings</vt:lpstr>
      <vt:lpstr>Office Theme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Julija Marošek</dc:creator>
  <cp:lastModifiedBy>Michele Giovenali</cp:lastModifiedBy>
  <cp:revision>38</cp:revision>
  <cp:lastPrinted>2024-02-20T14:04:38Z</cp:lastPrinted>
  <dcterms:created xsi:type="dcterms:W3CDTF">2023-01-25T08:29:03Z</dcterms:created>
  <dcterms:modified xsi:type="dcterms:W3CDTF">2024-09-12T07:38:25Z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0x010100E4C87B0D660CB445B68288A19460EC11</vt:lpwstr>
  </property>
  <property fmtid="{D5CDD505-2E9C-101B-9397-08002B2CF9AE}" pid="3" name="MediaServiceImageTags">
    <vt:lpwstr/>
  </property>
</Properties>
</file>