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3" r:id="rId2"/>
  </p:sldMasterIdLst>
  <p:notesMasterIdLst>
    <p:notesMasterId r:id="rId10"/>
  </p:notesMasterIdLst>
  <p:sldIdLst>
    <p:sldId id="4138" r:id="rId3"/>
    <p:sldId id="4152" r:id="rId4"/>
    <p:sldId id="4146" r:id="rId5"/>
    <p:sldId id="4157" r:id="rId6"/>
    <p:sldId id="4158" r:id="rId7"/>
    <p:sldId id="4159" r:id="rId8"/>
    <p:sldId id="283" r:id="rId9"/>
  </p:sldIdLst>
  <p:sldSz cx="12192000" cy="6858000"/>
  <p:notesSz cx="7104063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BF91146-F1D0-4506-806F-2BCA7CFA730F}">
          <p14:sldIdLst>
            <p14:sldId id="4138"/>
            <p14:sldId id="4152"/>
            <p14:sldId id="4146"/>
            <p14:sldId id="4157"/>
            <p14:sldId id="4158"/>
            <p14:sldId id="4159"/>
            <p14:sldId id="28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cility Point" initials="FP" lastIdx="2" clrIdx="0">
    <p:extLst>
      <p:ext uri="{19B8F6BF-5375-455C-9EA6-DF929625EA0E}">
        <p15:presenceInfo xmlns:p15="http://schemas.microsoft.com/office/powerpoint/2012/main" userId="Facility Point" providerId="None"/>
      </p:ext>
    </p:extLst>
  </p:cmAuthor>
  <p:cmAuthor id="2" name="Magdalena Rakovec" initials="MR" lastIdx="7" clrIdx="1">
    <p:extLst>
      <p:ext uri="{19B8F6BF-5375-455C-9EA6-DF929625EA0E}">
        <p15:presenceInfo xmlns:p15="http://schemas.microsoft.com/office/powerpoint/2012/main" userId="S::magdalena.rakovec@cep.si::cac621a0-f45a-4206-b53a-6303ee085bb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5254"/>
    <a:srgbClr val="80A9A1"/>
    <a:srgbClr val="D7E2E6"/>
    <a:srgbClr val="8FA2C3"/>
    <a:srgbClr val="BA7F80"/>
    <a:srgbClr val="CC5D12"/>
    <a:srgbClr val="F2A16A"/>
    <a:srgbClr val="E5B671"/>
    <a:srgbClr val="BC9B84"/>
    <a:srgbClr val="E8E3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8" autoAdjust="0"/>
    <p:restoredTop sz="93559" autoAdjust="0"/>
  </p:normalViewPr>
  <p:slideViewPr>
    <p:cSldViewPr snapToGrid="0">
      <p:cViewPr varScale="1">
        <p:scale>
          <a:sx n="59" d="100"/>
          <a:sy n="59" d="100"/>
        </p:scale>
        <p:origin x="85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B4005B0-B9E9-87D1-9380-F1BD3BAD92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68A857-F066-3EFB-2E05-89460256898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23993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01A2134-9824-4EF8-916D-050C9233503C}" type="datetimeFigureOut">
              <a:rPr lang="en-GB"/>
              <a:pPr>
                <a:defRPr/>
              </a:pPr>
              <a:t>19/09/2024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0215EB1-9B8A-0E72-6519-C632A2A67B5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20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96" tIns="47398" rIns="94796" bIns="47398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C39474F-AA76-CF9B-8608-031760617C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4796" tIns="47398" rIns="94796" bIns="47398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DEC1F3-92B9-9FEB-FBE0-A02FBBFF725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BB9664-CF9D-1ED6-D377-FDCF6F2BF3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23993" y="9721107"/>
            <a:ext cx="3078427" cy="513507"/>
          </a:xfrm>
          <a:prstGeom prst="rect">
            <a:avLst/>
          </a:prstGeom>
        </p:spPr>
        <p:txBody>
          <a:bodyPr vert="horz" wrap="square" lIns="94796" tIns="47398" rIns="94796" bIns="4739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621671D-7B37-4620-9518-7B7DC06BD24C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7799196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F067E3F-A233-6B91-1D32-E7A1B0A578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32E22F03-90FF-1A02-EF79-515F153BB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08ED4A4A-4F8C-8950-0C41-558CC2E93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0216" indent="-29623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948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892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90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06886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0865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484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2882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89B2F21-4951-45C9-A38D-D5C6EF4B121D}" type="slidenum">
              <a:rPr lang="en-GB" altLang="fr-FR" smtClean="0"/>
              <a:pPr/>
              <a:t>2</a:t>
            </a:fld>
            <a:endParaRPr lang="en-GB" altLang="fr-FR" dirty="0"/>
          </a:p>
        </p:txBody>
      </p:sp>
    </p:spTree>
    <p:extLst>
      <p:ext uri="{BB962C8B-B14F-4D97-AF65-F5344CB8AC3E}">
        <p14:creationId xmlns:p14="http://schemas.microsoft.com/office/powerpoint/2010/main" val="2752015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F067E3F-A233-6B91-1D32-E7A1B0A578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32E22F03-90FF-1A02-EF79-515F153BB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08ED4A4A-4F8C-8950-0C41-558CC2E93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0216" indent="-29623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948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892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90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06886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0865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484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2882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89B2F21-4951-45C9-A38D-D5C6EF4B121D}" type="slidenum">
              <a:rPr lang="en-GB" altLang="fr-FR" smtClean="0"/>
              <a:pPr/>
              <a:t>3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858848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F067E3F-A233-6B91-1D32-E7A1B0A578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32E22F03-90FF-1A02-EF79-515F153BB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08ED4A4A-4F8C-8950-0C41-558CC2E93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0216" indent="-29623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948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892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90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06886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0865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484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2882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89B2F21-4951-45C9-A38D-D5C6EF4B121D}" type="slidenum">
              <a:rPr lang="en-GB" altLang="fr-FR" smtClean="0"/>
              <a:pPr/>
              <a:t>4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914190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F067E3F-A233-6B91-1D32-E7A1B0A578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32E22F03-90FF-1A02-EF79-515F153BB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08ED4A4A-4F8C-8950-0C41-558CC2E93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0216" indent="-29623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948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892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90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06886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0865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484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2882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89B2F21-4951-45C9-A38D-D5C6EF4B121D}" type="slidenum">
              <a:rPr lang="en-GB" altLang="fr-FR" smtClean="0"/>
              <a:pPr/>
              <a:t>5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181234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F067E3F-A233-6B91-1D32-E7A1B0A578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32E22F03-90FF-1A02-EF79-515F153BB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08ED4A4A-4F8C-8950-0C41-558CC2E93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0216" indent="-29623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948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892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90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06886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0865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484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2882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89B2F21-4951-45C9-A38D-D5C6EF4B121D}" type="slidenum">
              <a:rPr lang="en-GB" altLang="fr-FR" smtClean="0"/>
              <a:pPr/>
              <a:t>6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555129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63B71D-51B4-6892-6794-8AC93D772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0CC71-BB57-4548-957D-8AD1FD1E7C2F}" type="datetimeFigureOut">
              <a:rPr lang="en-GB"/>
              <a:pPr>
                <a:defRPr/>
              </a:pPr>
              <a:t>19/09/2024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42372-4A3E-079B-A08A-E960F62E3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86BF37-B794-4F86-66EA-E1749933A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F224A-298E-4CB2-BFF2-AD70376E0DC9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410817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27546-AF76-2774-9C78-49068C594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8B8B3-E219-4DD1-9DA8-ACAF52BE22C8}" type="datetimeFigureOut">
              <a:rPr lang="en-GB"/>
              <a:pPr>
                <a:defRPr/>
              </a:pPr>
              <a:t>19/09/2024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8D8C3-1B96-1A2A-9FD0-86E292CC8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38F6A-1081-6CFE-C37A-730BFD748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F3F26-5717-4FAD-AA09-61939A1026E0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145821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07A58-EDCB-7D7A-A658-D87B5D2B1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18BC0-7FF7-4E5B-9CCD-21048D6C0F14}" type="datetimeFigureOut">
              <a:rPr lang="en-GB"/>
              <a:pPr>
                <a:defRPr/>
              </a:pPr>
              <a:t>19/09/2024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E17F4D-1E56-985A-71B6-DA0BFB74C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1E329-4F11-B2E0-6E20-64D25F6A6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B156C-7E33-4E16-BD5B-1BDEE7D9BCFE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299150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CEABDF-C0A2-8495-FC12-D5799109D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5BBC9-61E3-42D8-A719-CAAC6BBCE146}" type="datetimeFigureOut">
              <a:rPr lang="en-GB"/>
              <a:pPr>
                <a:defRPr/>
              </a:pPr>
              <a:t>19/09/2024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A5B30B-ACD8-F80E-F764-81630BBF9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FC0C3F-B355-1C30-85F0-CB5BC7B96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8469F-7C10-4AAA-A10B-301443C864A6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90329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5B999-B5FC-0D22-F64D-919999FA8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01F65-D6B3-46F6-A3F0-CCFB0DEB682E}" type="datetimeFigureOut">
              <a:rPr lang="en-GB"/>
              <a:pPr>
                <a:defRPr/>
              </a:pPr>
              <a:t>19/09/2024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A1A54-027A-C3A1-CE06-CF73D9A3B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88F01-FC0A-B5A7-0675-E68C41D2E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EFFCE-89C4-44B2-B891-214D2412BC97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297841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3930B1-3536-2F84-95A1-C3AC33514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C415C-43C4-4B4F-8060-9EE08FC35791}" type="datetimeFigureOut">
              <a:rPr lang="en-GB"/>
              <a:pPr>
                <a:defRPr/>
              </a:pPr>
              <a:t>19/09/2024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D9332-5C3F-CA28-7BAF-D7B7BB7A3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CD4043-7F7A-DD21-8447-036B5BBCE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4A658-30F6-46EC-88A5-5765E9DF2D5B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6239470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E89AD27-5815-1B9B-D099-2E26BCC72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57E97-2631-4F28-899F-3DD6930A9032}" type="datetimeFigureOut">
              <a:rPr lang="en-GB"/>
              <a:pPr>
                <a:defRPr/>
              </a:pPr>
              <a:t>19/09/2024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F4D01E2-00CE-BCD1-B077-FD2A9FEC2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AF0F729-5146-6CB6-9144-C9C0F4724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490AA-3203-4922-AB8B-46FDE35D786A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4238283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11EB34F-C903-A69B-BEE6-17683A048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00E58-3186-4406-A017-A92EF74EFC2E}" type="datetimeFigureOut">
              <a:rPr lang="en-GB"/>
              <a:pPr>
                <a:defRPr/>
              </a:pPr>
              <a:t>19/09/2024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E46B3F6-4DA9-9070-F06D-77466ECD3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2BD2F83-638E-2118-B481-C8329BEA0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0C3B0-95EF-4A9A-AF4D-A4EACB3749A6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4573698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E892C7B-2474-72A2-590F-3E684FA97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7E961-8C00-478E-9535-3114A90F4733}" type="datetimeFigureOut">
              <a:rPr lang="en-GB"/>
              <a:pPr>
                <a:defRPr/>
              </a:pPr>
              <a:t>19/09/2024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B43B2C7-B6C0-CE8D-A048-732C23ED0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2AA8EA0-DD32-97AF-A498-10493AB67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9E5EA-664A-4FC2-8D5B-78D7686BDD9B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42779640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73E23B1-6840-0624-C3F3-30DFA1361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C8407-6657-4482-82AC-F7397CF5F5D4}" type="datetimeFigureOut">
              <a:rPr lang="en-GB"/>
              <a:pPr>
                <a:defRPr/>
              </a:pPr>
              <a:t>19/09/2024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326BCD8-35B6-97F4-0A96-E49E2FF22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8F2F235-9F26-6D61-8B05-464F90F3D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1AFAF-90FC-46DB-B857-0732BB6674D7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1821684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738EB99-058E-EDFF-0F03-598653EBF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30E95-ED31-4995-A014-CA8D03189C90}" type="datetimeFigureOut">
              <a:rPr lang="en-GB"/>
              <a:pPr>
                <a:defRPr/>
              </a:pPr>
              <a:t>19/09/2024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7B1E221-91BE-CF8D-F494-26DA58127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09FB535-DB63-28FD-D095-D5F153FE5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75508-CF9E-4F7F-96B7-D7C526CC3A69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822106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FC907-2A23-9C46-1881-AE02E270B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016F2-8B15-4952-A6AE-14C341DF1ED5}" type="datetimeFigureOut">
              <a:rPr lang="en-GB"/>
              <a:pPr>
                <a:defRPr/>
              </a:pPr>
              <a:t>19/09/2024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72A51-962D-5FF9-AEA6-E43539848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4AA964-4F04-C6CE-9B32-3C06CCC9F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8CB0D-675F-446F-BA8A-C7F7120FBE99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4449799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A000428-B0BB-BCAA-22A5-263DFF95B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59DC0-6C4C-4889-B3EF-F124E37F32F0}" type="datetimeFigureOut">
              <a:rPr lang="en-GB"/>
              <a:pPr>
                <a:defRPr/>
              </a:pPr>
              <a:t>19/09/2024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30B7B4B-65A1-6FCD-607C-B7B71CF85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27E5606-E103-C453-187C-8626E6C52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30DC1-610C-474D-B8B7-F452B93EBAE4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6200207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CEB0CC-9BA0-62DF-540F-20AEB45B1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37AEE-FB6B-47A7-ACB2-FC01972FB321}" type="datetimeFigureOut">
              <a:rPr lang="en-GB"/>
              <a:pPr>
                <a:defRPr/>
              </a:pPr>
              <a:t>19/09/2024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4D239D-EC5A-1AE2-EA56-B8227C9D7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A3A714-E15A-FA37-4EE1-F137E6BE7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6FF99-220D-496F-8737-4AF8E67A5790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459763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519B1-180F-7213-E718-28C124490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7DD85-0ECF-4491-A31D-12333549128D}" type="datetimeFigureOut">
              <a:rPr lang="en-GB"/>
              <a:pPr>
                <a:defRPr/>
              </a:pPr>
              <a:t>19/09/2024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1A1164-9314-E93C-5FCB-C99E06F54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47CEC-4FBB-484B-375B-5DFF8D6AA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74132-DFBC-457C-9564-84E9D463BFEA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022307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24F438-586A-AB8C-1641-0090A893E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2D4A4-77AD-416E-AB15-B83AEDA808B0}" type="datetimeFigureOut">
              <a:rPr lang="en-GB"/>
              <a:pPr>
                <a:defRPr/>
              </a:pPr>
              <a:t>19/09/2024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99D5C9-93A8-5E64-7257-27E86B59D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DAAF68-FE07-3022-BBBB-2967AB7A4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62B90-B5A9-4321-9541-FACF6BAD3943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152683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9342E6C-4CC1-E390-4095-D5E2C7146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8AF5D-FFDF-44F1-A5A9-E13B5FE9688A}" type="datetimeFigureOut">
              <a:rPr lang="en-GB"/>
              <a:pPr>
                <a:defRPr/>
              </a:pPr>
              <a:t>19/09/2024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EBE7098-0972-D0FF-57CD-078A684AB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5DB737D-D832-51E7-F02A-2BB746C32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82DFC-B908-4D2E-87AB-32766666A07F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305163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D81FD43-338E-BEEF-15A1-9258BA03B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C1D58-CAFB-4ADD-809E-31E2B37FB645}" type="datetimeFigureOut">
              <a:rPr lang="en-GB"/>
              <a:pPr>
                <a:defRPr/>
              </a:pPr>
              <a:t>19/09/2024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EC5CF6-7E7F-B912-FF2E-D4CC6F926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5FB1C55-F241-4B5C-62EA-060C184CC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040C3-97D2-4327-8129-D24F9D580B4A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72750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D5F4669-218A-7CAD-4D30-7E8CDFD2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BF506-0B72-4B4C-A9CF-5963FB7994D5}" type="datetimeFigureOut">
              <a:rPr lang="en-GB"/>
              <a:pPr>
                <a:defRPr/>
              </a:pPr>
              <a:t>19/09/2024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998DDD2-3065-B66E-E488-686B7998A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52DDB37-13D0-EEFB-F5DC-E118B96C7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F2B41-F574-480D-BCB9-4DFE99C64E93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942630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DE05DA5-576E-CDB2-8B3F-763B3C711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27713-719D-427A-8123-0777EA97AAD3}" type="datetimeFigureOut">
              <a:rPr lang="en-GB"/>
              <a:pPr>
                <a:defRPr/>
              </a:pPr>
              <a:t>19/09/2024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976DBA5-9F00-B080-30F6-CF1F253B4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E656173-C356-F9C6-C022-E5C3CA4A9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490CB-D37F-4C0E-BCF6-F247DDFDD9E7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359902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E220DCB-9423-8A64-3588-2F97173B7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9E8B2-6DA6-43AA-8784-402F36D4A8CF}" type="datetimeFigureOut">
              <a:rPr lang="en-GB"/>
              <a:pPr>
                <a:defRPr/>
              </a:pPr>
              <a:t>19/09/2024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60733A6-406D-5ADF-2929-2E68E993C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9008920-5A9B-7AF5-C809-BB0CB33FD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BE4AD-0ECA-4AC2-BD57-808A2320CD04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700862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B44EBDB-E06E-E721-D108-599C8B901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6FE90-CD42-46E6-A98A-81B230BFA3D2}" type="datetimeFigureOut">
              <a:rPr lang="en-GB"/>
              <a:pPr>
                <a:defRPr/>
              </a:pPr>
              <a:t>19/09/2024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1230D82-CA8E-EBBA-77A8-9FF2C2B1A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FEC2CBC-12E6-69A4-1BA5-5F8F9A396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80246-58A7-4171-8ED0-2207889046BC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76235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AEBCEB1-FE22-5391-CCE4-86BA2D7ABD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title style</a:t>
            </a:r>
            <a:endParaRPr lang="en-GB" altLang="fr-FR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ACFC110-5CAE-89D4-D85C-509FE4E9AF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text styles</a:t>
            </a:r>
          </a:p>
          <a:p>
            <a:pPr lvl="1"/>
            <a:r>
              <a:rPr lang="en-US" altLang="fr-FR"/>
              <a:t>Second level</a:t>
            </a:r>
          </a:p>
          <a:p>
            <a:pPr lvl="2"/>
            <a:r>
              <a:rPr lang="en-US" altLang="fr-FR"/>
              <a:t>Third level</a:t>
            </a:r>
          </a:p>
          <a:p>
            <a:pPr lvl="3"/>
            <a:r>
              <a:rPr lang="en-US" altLang="fr-FR"/>
              <a:t>Fourth level</a:t>
            </a:r>
          </a:p>
          <a:p>
            <a:pPr lvl="4"/>
            <a:r>
              <a:rPr lang="en-US" altLang="fr-FR"/>
              <a:t>Fifth level</a:t>
            </a:r>
            <a:endParaRPr lang="en-GB" alt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4D1F9-2437-9B26-557C-4C69AEC3D3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BD2FAA7-970A-4E45-87BC-F55FD3E37C2C}" type="datetimeFigureOut">
              <a:rPr lang="en-GB"/>
              <a:pPr>
                <a:defRPr/>
              </a:pPr>
              <a:t>19/09/2024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CAECA3-51F3-5E92-EA4E-C98BDCE43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BC532E-877B-E9A9-CBA5-B49784D673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84C6D45-9732-4852-9EDD-0642DE5B9DEC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>
            <a:extLst>
              <a:ext uri="{FF2B5EF4-FFF2-40B4-BE49-F238E27FC236}">
                <a16:creationId xmlns:a16="http://schemas.microsoft.com/office/drawing/2014/main" id="{7B9E5BF2-9AFD-4B3F-8B28-45642F8A76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title style</a:t>
            </a:r>
            <a:endParaRPr lang="en-GB" altLang="sl-SI"/>
          </a:p>
        </p:txBody>
      </p:sp>
      <p:sp>
        <p:nvSpPr>
          <p:cNvPr id="3075" name="Text Placeholder 2">
            <a:extLst>
              <a:ext uri="{FF2B5EF4-FFF2-40B4-BE49-F238E27FC236}">
                <a16:creationId xmlns:a16="http://schemas.microsoft.com/office/drawing/2014/main" id="{80E3C352-B3BD-048C-7D1D-5D0CFE3C1E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  <a:endParaRPr lang="en-GB" alt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88DB46-C668-71C6-DF72-7ACBB1BC6E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E2CE9AA-E575-4257-8404-6DE4671C812F}" type="datetimeFigureOut">
              <a:rPr lang="en-GB"/>
              <a:pPr>
                <a:defRPr/>
              </a:pPr>
              <a:t>19/09/2024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90DD0-2534-592F-C200-1B36361267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5FCEE-5EDA-4CA0-12C7-5D71B76DD6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8E41DC3-D644-40E0-8820-D17D777AC9FE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bject 2">
            <a:extLst>
              <a:ext uri="{FF2B5EF4-FFF2-40B4-BE49-F238E27FC236}">
                <a16:creationId xmlns:a16="http://schemas.microsoft.com/office/drawing/2014/main" id="{AA228D4E-A081-2DA9-E750-694C8DB0C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573" y="150395"/>
            <a:ext cx="10626811" cy="6692361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sl-SI" altLang="sl-SI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0016319-6BC7-3AB9-38DA-C36131EFFB1C}"/>
              </a:ext>
            </a:extLst>
          </p:cNvPr>
          <p:cNvSpPr/>
          <p:nvPr/>
        </p:nvSpPr>
        <p:spPr>
          <a:xfrm>
            <a:off x="770021" y="150395"/>
            <a:ext cx="10635916" cy="190369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99" name="object 5">
            <a:extLst>
              <a:ext uri="{FF2B5EF4-FFF2-40B4-BE49-F238E27FC236}">
                <a16:creationId xmlns:a16="http://schemas.microsoft.com/office/drawing/2014/main" id="{ECBD533E-25FE-190B-E7EF-A50FF93701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6080" y="3436943"/>
            <a:ext cx="549275" cy="7889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l-SI" altLang="sl-SI" dirty="0"/>
          </a:p>
        </p:txBody>
      </p:sp>
      <p:sp>
        <p:nvSpPr>
          <p:cNvPr id="4100" name="object 6">
            <a:extLst>
              <a:ext uri="{FF2B5EF4-FFF2-40B4-BE49-F238E27FC236}">
                <a16:creationId xmlns:a16="http://schemas.microsoft.com/office/drawing/2014/main" id="{AEA4E67F-5CB2-DAF1-1AB9-CDAA83B406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0863" y="4960943"/>
            <a:ext cx="550862" cy="7889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l-SI" altLang="sl-SI" dirty="0"/>
          </a:p>
        </p:txBody>
      </p:sp>
      <p:sp>
        <p:nvSpPr>
          <p:cNvPr id="4101" name="object 7">
            <a:extLst>
              <a:ext uri="{FF2B5EF4-FFF2-40B4-BE49-F238E27FC236}">
                <a16:creationId xmlns:a16="http://schemas.microsoft.com/office/drawing/2014/main" id="{0CEB7367-71EC-2308-6038-8299F74A8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0863" y="5387975"/>
            <a:ext cx="550862" cy="78898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l-SI" altLang="sl-SI" dirty="0"/>
          </a:p>
        </p:txBody>
      </p:sp>
      <p:sp>
        <p:nvSpPr>
          <p:cNvPr id="4102" name="object 8">
            <a:extLst>
              <a:ext uri="{FF2B5EF4-FFF2-40B4-BE49-F238E27FC236}">
                <a16:creationId xmlns:a16="http://schemas.microsoft.com/office/drawing/2014/main" id="{021707C3-B1AC-6D8E-BD69-D92AE4F7D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0863" y="5813430"/>
            <a:ext cx="550862" cy="79057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l-SI" altLang="sl-SI" dirty="0"/>
          </a:p>
        </p:txBody>
      </p:sp>
      <p:sp>
        <p:nvSpPr>
          <p:cNvPr id="9" name="Naslov 1">
            <a:extLst>
              <a:ext uri="{FF2B5EF4-FFF2-40B4-BE49-F238E27FC236}">
                <a16:creationId xmlns:a16="http://schemas.microsoft.com/office/drawing/2014/main" id="{E2F9F185-E804-5145-CD28-6FB4A71545C7}"/>
              </a:ext>
            </a:extLst>
          </p:cNvPr>
          <p:cNvSpPr txBox="1">
            <a:spLocks/>
          </p:cNvSpPr>
          <p:nvPr/>
        </p:nvSpPr>
        <p:spPr bwMode="auto">
          <a:xfrm>
            <a:off x="1227137" y="3359204"/>
            <a:ext cx="9358313" cy="2259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altLang="fr-FR" sz="2800" b="1" i="1" kern="0" dirty="0"/>
              <a:t>EUSAIR Youth C</a:t>
            </a:r>
            <a:r>
              <a:rPr lang="sl-SI" altLang="fr-FR" sz="2800" b="1" i="1" kern="0" dirty="0" err="1"/>
              <a:t>ouncil</a:t>
            </a:r>
            <a:endParaRPr lang="sl-SI" altLang="fr-FR" sz="2800" b="1" i="1" kern="0" dirty="0"/>
          </a:p>
          <a:p>
            <a:pPr>
              <a:defRPr/>
            </a:pPr>
            <a:r>
              <a:rPr lang="sl-SI" sz="2800" b="1" i="1" kern="0" dirty="0">
                <a:effectLst/>
                <a:ea typeface="Times New Roman" panose="02020603050405020304" pitchFamily="18" charset="0"/>
              </a:rPr>
              <a:t>Point </a:t>
            </a:r>
            <a:r>
              <a:rPr lang="en-GB" sz="2800" b="1" i="1" dirty="0">
                <a:effectLst/>
                <a:ea typeface="Times New Roman" panose="02020603050405020304" pitchFamily="18" charset="0"/>
              </a:rPr>
              <a:t>3</a:t>
            </a:r>
            <a:r>
              <a:rPr lang="sl-SI" sz="2800" b="1" i="1" dirty="0">
                <a:ea typeface="Times New Roman" panose="02020603050405020304" pitchFamily="18" charset="0"/>
              </a:rPr>
              <a:t> - </a:t>
            </a:r>
            <a:r>
              <a:rPr lang="en-GB" sz="2800" b="1" i="1" dirty="0">
                <a:effectLst/>
                <a:ea typeface="Times New Roman" panose="02020603050405020304" pitchFamily="18" charset="0"/>
              </a:rPr>
              <a:t>List of EYC candidates and GB approval process</a:t>
            </a:r>
            <a:endParaRPr lang="en-US" sz="2800" b="1" i="1" dirty="0">
              <a:solidFill>
                <a:srgbClr val="44546A"/>
              </a:solidFill>
            </a:endParaRPr>
          </a:p>
          <a:p>
            <a:pPr>
              <a:defRPr/>
            </a:pPr>
            <a:endParaRPr lang="sl-SI" altLang="sl-SI" sz="2800" b="1" i="1" dirty="0"/>
          </a:p>
        </p:txBody>
      </p:sp>
      <p:pic>
        <p:nvPicPr>
          <p:cNvPr id="3" name="Picture 2" descr="https://www.adriatic-ionian.eu/wp-content/uploads/2018/03/EUSAIR_Logotype_RGB.jpg">
            <a:extLst>
              <a:ext uri="{FF2B5EF4-FFF2-40B4-BE49-F238E27FC236}">
                <a16:creationId xmlns:a16="http://schemas.microsoft.com/office/drawing/2014/main" id="{87326F1B-17DD-C3C9-BBA8-223269544E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7" r="7640"/>
          <a:stretch/>
        </p:blipFill>
        <p:spPr bwMode="auto">
          <a:xfrm>
            <a:off x="8852452" y="32675"/>
            <a:ext cx="2121000" cy="1731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naslov 2">
            <a:extLst>
              <a:ext uri="{FF2B5EF4-FFF2-40B4-BE49-F238E27FC236}">
                <a16:creationId xmlns:a16="http://schemas.microsoft.com/office/drawing/2014/main" id="{AB961EB5-469D-18B4-909C-A850A19CC46B}"/>
              </a:ext>
            </a:extLst>
          </p:cNvPr>
          <p:cNvSpPr txBox="1">
            <a:spLocks/>
          </p:cNvSpPr>
          <p:nvPr/>
        </p:nvSpPr>
        <p:spPr bwMode="auto">
          <a:xfrm>
            <a:off x="1943099" y="4482345"/>
            <a:ext cx="8305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sl-SI" altLang="sl-SI" sz="2000" b="1" dirty="0">
                <a:solidFill>
                  <a:schemeClr val="tx2"/>
                </a:solidFill>
              </a:rPr>
              <a:t>9th </a:t>
            </a:r>
            <a:r>
              <a:rPr lang="sl-SI" altLang="sl-SI" sz="2000" b="1" dirty="0" err="1">
                <a:solidFill>
                  <a:schemeClr val="tx2"/>
                </a:solidFill>
              </a:rPr>
              <a:t>Task</a:t>
            </a:r>
            <a:r>
              <a:rPr lang="sl-SI" altLang="sl-SI" sz="2000" b="1" dirty="0">
                <a:solidFill>
                  <a:schemeClr val="tx2"/>
                </a:solidFill>
              </a:rPr>
              <a:t> </a:t>
            </a:r>
            <a:r>
              <a:rPr lang="sl-SI" altLang="sl-SI" sz="2000" b="1" dirty="0" err="1">
                <a:solidFill>
                  <a:schemeClr val="tx2"/>
                </a:solidFill>
              </a:rPr>
              <a:t>Force</a:t>
            </a:r>
            <a:r>
              <a:rPr lang="en-GB" altLang="sl-SI" sz="2000" b="1" dirty="0">
                <a:solidFill>
                  <a:schemeClr val="tx2"/>
                </a:solidFill>
              </a:rPr>
              <a:t> meeting</a:t>
            </a:r>
            <a:endParaRPr lang="sl-SI" altLang="sl-SI" sz="2000" b="1" dirty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sl-SI" altLang="sl-SI" sz="2000" b="1" dirty="0" err="1">
                <a:solidFill>
                  <a:schemeClr val="tx2"/>
                </a:solidFill>
              </a:rPr>
              <a:t>Online</a:t>
            </a:r>
            <a:r>
              <a:rPr lang="en-GB" altLang="sl-SI" sz="2000" b="1" dirty="0">
                <a:solidFill>
                  <a:schemeClr val="tx2"/>
                </a:solidFill>
              </a:rPr>
              <a:t>, </a:t>
            </a:r>
            <a:r>
              <a:rPr lang="sl-SI" altLang="sl-SI" sz="2000" b="1" dirty="0">
                <a:solidFill>
                  <a:schemeClr val="tx2"/>
                </a:solidFill>
              </a:rPr>
              <a:t>11 September 2024</a:t>
            </a:r>
            <a:endParaRPr lang="en-GB" altLang="sl-SI" sz="2000" dirty="0">
              <a:solidFill>
                <a:schemeClr val="tx2"/>
              </a:solidFill>
            </a:endParaRPr>
          </a:p>
        </p:txBody>
      </p:sp>
      <p:pic>
        <p:nvPicPr>
          <p:cNvPr id="7" name="Picture 6" descr="A screen shot of a computer&#10;&#10;Description automatically generated">
            <a:extLst>
              <a:ext uri="{FF2B5EF4-FFF2-40B4-BE49-F238E27FC236}">
                <a16:creationId xmlns:a16="http://schemas.microsoft.com/office/drawing/2014/main" id="{60E2FA96-5BC3-FD85-CFAE-5F77F35EF19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468" y="282120"/>
            <a:ext cx="3391714" cy="176691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 descr="&quot;&quot;">
            <a:extLst>
              <a:ext uri="{FF2B5EF4-FFF2-40B4-BE49-F238E27FC236}">
                <a16:creationId xmlns:a16="http://schemas.microsoft.com/office/drawing/2014/main" id="{10EFFAFD-AC3F-3378-B323-658DE992D6C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1994	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1995	19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1996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1997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1998	18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1999	24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2000	14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2001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2002	15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2003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2004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2005	12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2006	1</a:t>
            </a:r>
          </a:p>
        </p:txBody>
      </p:sp>
      <p:grpSp>
        <p:nvGrpSpPr>
          <p:cNvPr id="7175" name="Group 3">
            <a:extLst>
              <a:ext uri="{FF2B5EF4-FFF2-40B4-BE49-F238E27FC236}">
                <a16:creationId xmlns:a16="http://schemas.microsoft.com/office/drawing/2014/main" id="{F3A5492F-2AB8-4D90-DF63-EDF1A53F89B4}"/>
              </a:ext>
            </a:extLst>
          </p:cNvPr>
          <p:cNvGrpSpPr>
            <a:grpSpLocks/>
          </p:cNvGrpSpPr>
          <p:nvPr/>
        </p:nvGrpSpPr>
        <p:grpSpPr bwMode="auto">
          <a:xfrm>
            <a:off x="0" y="5972755"/>
            <a:ext cx="12192000" cy="962025"/>
            <a:chOff x="0" y="5895975"/>
            <a:chExt cx="12192000" cy="962025"/>
          </a:xfrm>
        </p:grpSpPr>
        <p:pic>
          <p:nvPicPr>
            <p:cNvPr id="7176" name="Picture 4">
              <a:extLst>
                <a:ext uri="{FF2B5EF4-FFF2-40B4-BE49-F238E27FC236}">
                  <a16:creationId xmlns:a16="http://schemas.microsoft.com/office/drawing/2014/main" id="{CEC6F639-DF18-6111-0B54-FDD339B3C9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75" y="5972175"/>
              <a:ext cx="7058025" cy="88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7" name="Picture 5">
              <a:extLst>
                <a:ext uri="{FF2B5EF4-FFF2-40B4-BE49-F238E27FC236}">
                  <a16:creationId xmlns:a16="http://schemas.microsoft.com/office/drawing/2014/main" id="{C0961EA2-B7D6-74E3-7EA4-F4AEF58DFF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355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8" name="Picture 6">
              <a:extLst>
                <a:ext uri="{FF2B5EF4-FFF2-40B4-BE49-F238E27FC236}">
                  <a16:creationId xmlns:a16="http://schemas.microsoft.com/office/drawing/2014/main" id="{4D958DD0-70B5-9FE3-2B77-DF54D889EC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98F54E-8190-6FBF-2E96-A5AE0029ED70}"/>
              </a:ext>
            </a:extLst>
          </p:cNvPr>
          <p:cNvCxnSpPr/>
          <p:nvPr/>
        </p:nvCxnSpPr>
        <p:spPr>
          <a:xfrm>
            <a:off x="774818" y="1293047"/>
            <a:ext cx="1266825" cy="0"/>
          </a:xfrm>
          <a:prstGeom prst="line">
            <a:avLst/>
          </a:prstGeom>
          <a:ln w="38100">
            <a:solidFill>
              <a:srgbClr val="80A9A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5BAD8CF-259D-B217-6949-059809A03F26}"/>
              </a:ext>
            </a:extLst>
          </p:cNvPr>
          <p:cNvSpPr txBox="1"/>
          <p:nvPr/>
        </p:nvSpPr>
        <p:spPr>
          <a:xfrm>
            <a:off x="774818" y="92718"/>
            <a:ext cx="1061545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i="1" dirty="0">
                <a:latin typeface="Georgia" panose="02040502050405020303" pitchFamily="18" charset="0"/>
              </a:rPr>
              <a:t>From list of selected candidates to </a:t>
            </a:r>
            <a:r>
              <a:rPr lang="en-US" sz="3600" b="1" i="1" dirty="0">
                <a:solidFill>
                  <a:srgbClr val="985254"/>
                </a:solidFill>
                <a:latin typeface="Georgia" panose="02040502050405020303" pitchFamily="18" charset="0"/>
              </a:rPr>
              <a:t>final EYC members</a:t>
            </a:r>
            <a:endParaRPr lang="en-US" sz="3600" dirty="0">
              <a:solidFill>
                <a:srgbClr val="985254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A4105B3-F7CB-EFFC-0EFD-59480FB17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819" y="1633150"/>
            <a:ext cx="9762542" cy="459010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None/>
            </a:pPr>
            <a:r>
              <a:rPr lang="sl-SI" sz="2000" b="1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As a</a:t>
            </a:r>
            <a:r>
              <a:rPr lang="en-US" sz="2000" b="1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greed at the last TF (27.5.2024): </a:t>
            </a: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Report from the assessment/selection process and presentation of list of candidates at Autumn TF</a:t>
            </a: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Approval of list of candidates and reserve list by GB after TF with shortened procedure of 1 week</a:t>
            </a: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TF members to communicate with NCs to clarify any questions/concerns</a:t>
            </a:r>
          </a:p>
        </p:txBody>
      </p:sp>
    </p:spTree>
    <p:extLst>
      <p:ext uri="{BB962C8B-B14F-4D97-AF65-F5344CB8AC3E}">
        <p14:creationId xmlns:p14="http://schemas.microsoft.com/office/powerpoint/2010/main" val="887253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 descr="&quot;&quot;">
            <a:extLst>
              <a:ext uri="{FF2B5EF4-FFF2-40B4-BE49-F238E27FC236}">
                <a16:creationId xmlns:a16="http://schemas.microsoft.com/office/drawing/2014/main" id="{10EFFAFD-AC3F-3378-B323-658DE992D6C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Task	Time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End of Consolidation period	AUGUST 15 - SEPTEMBER 9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List of 20 selected members and 20 reserve members	SEPTEMBER 10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9th TASK FORCE meeting	SEPTEMBER 11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Written Procedure for approval of the list by the Governing Board 	12-19 SEPTEMBER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Notification letters sent to selected candidates (with letter of commitment to be signed)	23 SEPTEMBER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Final list of committed members.	7 OCTOBER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Online meeting with EYC members regarding next steps and organisation of the inauguration meeting &amp; contacting those who were not selected	MID OCTOBER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Inauguration meeting of EUSAIR Youth Council Members with capacity building in Croatia	END OF NOVEMBER/TBD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PUBLIC INNAUGURATION EVENT in Greece	FEB/MARCH 2025/TBD</a:t>
            </a:r>
            <a:endParaRPr lang="en-US" dirty="0"/>
          </a:p>
        </p:txBody>
      </p:sp>
      <p:grpSp>
        <p:nvGrpSpPr>
          <p:cNvPr id="7175" name="Group 3">
            <a:extLst>
              <a:ext uri="{FF2B5EF4-FFF2-40B4-BE49-F238E27FC236}">
                <a16:creationId xmlns:a16="http://schemas.microsoft.com/office/drawing/2014/main" id="{F3A5492F-2AB8-4D90-DF63-EDF1A53F89B4}"/>
              </a:ext>
            </a:extLst>
          </p:cNvPr>
          <p:cNvGrpSpPr>
            <a:grpSpLocks/>
          </p:cNvGrpSpPr>
          <p:nvPr/>
        </p:nvGrpSpPr>
        <p:grpSpPr bwMode="auto">
          <a:xfrm>
            <a:off x="0" y="5972755"/>
            <a:ext cx="12192000" cy="962025"/>
            <a:chOff x="0" y="5895975"/>
            <a:chExt cx="12192000" cy="962025"/>
          </a:xfrm>
        </p:grpSpPr>
        <p:pic>
          <p:nvPicPr>
            <p:cNvPr id="7176" name="Picture 4">
              <a:extLst>
                <a:ext uri="{FF2B5EF4-FFF2-40B4-BE49-F238E27FC236}">
                  <a16:creationId xmlns:a16="http://schemas.microsoft.com/office/drawing/2014/main" id="{CEC6F639-DF18-6111-0B54-FDD339B3C9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75" y="5972175"/>
              <a:ext cx="7058025" cy="88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7" name="Picture 5">
              <a:extLst>
                <a:ext uri="{FF2B5EF4-FFF2-40B4-BE49-F238E27FC236}">
                  <a16:creationId xmlns:a16="http://schemas.microsoft.com/office/drawing/2014/main" id="{C0961EA2-B7D6-74E3-7EA4-F4AEF58DFF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355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8" name="Picture 6">
              <a:extLst>
                <a:ext uri="{FF2B5EF4-FFF2-40B4-BE49-F238E27FC236}">
                  <a16:creationId xmlns:a16="http://schemas.microsoft.com/office/drawing/2014/main" id="{4D958DD0-70B5-9FE3-2B77-DF54D889EC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98F54E-8190-6FBF-2E96-A5AE0029ED70}"/>
              </a:ext>
            </a:extLst>
          </p:cNvPr>
          <p:cNvCxnSpPr/>
          <p:nvPr/>
        </p:nvCxnSpPr>
        <p:spPr>
          <a:xfrm>
            <a:off x="847725" y="1221377"/>
            <a:ext cx="1266825" cy="0"/>
          </a:xfrm>
          <a:prstGeom prst="line">
            <a:avLst/>
          </a:prstGeom>
          <a:ln w="38100">
            <a:solidFill>
              <a:srgbClr val="80A9A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5BAD8CF-259D-B217-6949-059809A03F26}"/>
              </a:ext>
            </a:extLst>
          </p:cNvPr>
          <p:cNvSpPr txBox="1"/>
          <p:nvPr/>
        </p:nvSpPr>
        <p:spPr>
          <a:xfrm>
            <a:off x="788270" y="343927"/>
            <a:ext cx="106154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1" dirty="0">
                <a:latin typeface="Georgia" panose="02040502050405020303" pitchFamily="18" charset="0"/>
              </a:rPr>
              <a:t>Possible Next Steps </a:t>
            </a:r>
            <a:r>
              <a:rPr lang="en-US" sz="3200" b="1" i="1" dirty="0">
                <a:solidFill>
                  <a:srgbClr val="985254"/>
                </a:solidFill>
                <a:latin typeface="Georgia" panose="02040502050405020303" pitchFamily="18" charset="0"/>
              </a:rPr>
              <a:t>Towards</a:t>
            </a:r>
            <a:r>
              <a:rPr lang="en-US" sz="3200" b="1" i="1" dirty="0">
                <a:latin typeface="Georgia" panose="02040502050405020303" pitchFamily="18" charset="0"/>
              </a:rPr>
              <a:t> E</a:t>
            </a:r>
            <a:r>
              <a:rPr lang="sl-SI" sz="3200" b="1" i="1" dirty="0">
                <a:latin typeface="Georgia" panose="02040502050405020303" pitchFamily="18" charset="0"/>
              </a:rPr>
              <a:t>YC</a:t>
            </a:r>
            <a:r>
              <a:rPr lang="en-US" sz="3200" b="1" i="1" dirty="0">
                <a:latin typeface="Georgia" panose="02040502050405020303" pitchFamily="18" charset="0"/>
              </a:rPr>
              <a:t> 2024 Set-up</a:t>
            </a:r>
            <a:endParaRPr lang="sl-SI" sz="3200" b="1" i="1" dirty="0">
              <a:latin typeface="Georgia" panose="02040502050405020303" pitchFamily="18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A4105B3-F7CB-EFFC-0EFD-59480FB17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022" y="1297579"/>
            <a:ext cx="10739292" cy="459839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sl-SI" b="1" dirty="0">
              <a:solidFill>
                <a:srgbClr val="985254"/>
              </a:solidFill>
              <a:latin typeface="Avenir Next LT Pro" panose="020B0504020202020204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sl-SI" b="1" dirty="0">
              <a:solidFill>
                <a:srgbClr val="985254"/>
              </a:solidFill>
              <a:latin typeface="Avenir Next LT Pro" panose="020B0504020202020204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9581417-6BC5-06E8-0DB8-B31DF1FB55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169818"/>
              </p:ext>
            </p:extLst>
          </p:nvPr>
        </p:nvGraphicFramePr>
        <p:xfrm>
          <a:off x="847725" y="1837857"/>
          <a:ext cx="10079930" cy="3722564"/>
        </p:xfrm>
        <a:graphic>
          <a:graphicData uri="http://schemas.openxmlformats.org/drawingml/2006/table">
            <a:tbl>
              <a:tblPr firstRow="1" bandRow="1"/>
              <a:tblGrid>
                <a:gridCol w="6870199">
                  <a:extLst>
                    <a:ext uri="{9D8B030D-6E8A-4147-A177-3AD203B41FA5}">
                      <a16:colId xmlns:a16="http://schemas.microsoft.com/office/drawing/2014/main" val="1498034782"/>
                    </a:ext>
                  </a:extLst>
                </a:gridCol>
                <a:gridCol w="3209731">
                  <a:extLst>
                    <a:ext uri="{9D8B030D-6E8A-4147-A177-3AD203B41FA5}">
                      <a16:colId xmlns:a16="http://schemas.microsoft.com/office/drawing/2014/main" val="840191381"/>
                    </a:ext>
                  </a:extLst>
                </a:gridCol>
              </a:tblGrid>
              <a:tr h="321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kern="10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Task</a:t>
                      </a:r>
                      <a:endParaRPr lang="sl-SI" sz="2000" kern="100" dirty="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A9A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kern="10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</a:t>
                      </a:r>
                      <a:endParaRPr lang="sl-SI" sz="2000" kern="100" dirty="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A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453936"/>
                  </a:ext>
                </a:extLst>
              </a:tr>
              <a:tr h="303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List of 20 selected candidates and 20 reserve candidates</a:t>
                      </a:r>
                      <a:endParaRPr lang="en-US" sz="2000" kern="100" noProof="0" dirty="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SEPTEMBER 10</a:t>
                      </a:r>
                      <a:endParaRPr lang="en-US" sz="2000" kern="100" noProof="0" dirty="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4591021"/>
                  </a:ext>
                </a:extLst>
              </a:tr>
              <a:tr h="303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2000" kern="100" baseline="300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TASK FORCE meeting</a:t>
                      </a:r>
                      <a:endParaRPr lang="en-US" sz="2000" kern="100" noProof="0" dirty="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SEPTEMBER 11</a:t>
                      </a:r>
                      <a:endParaRPr lang="en-US" sz="2000" kern="100" noProof="0" dirty="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901780"/>
                  </a:ext>
                </a:extLst>
              </a:tr>
              <a:tr h="303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l-SI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GB W</a:t>
                      </a:r>
                      <a:r>
                        <a:rPr lang="en-US" sz="2000" kern="100" noProof="0" dirty="0" err="1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ritten</a:t>
                      </a:r>
                      <a:r>
                        <a:rPr lang="en-US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Procedure for approval of the list</a:t>
                      </a:r>
                      <a:r>
                        <a:rPr lang="sl-SI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2000" kern="100" noProof="0" dirty="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sl-SI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sl-SI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r>
                        <a:rPr lang="en-US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SEPTEMBER</a:t>
                      </a:r>
                      <a:endParaRPr lang="en-US" sz="2000" kern="100" noProof="0" dirty="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950075"/>
                  </a:ext>
                </a:extLst>
              </a:tr>
              <a:tr h="303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Notification letters sent to selected candidates </a:t>
                      </a:r>
                      <a:endParaRPr lang="sl-SI" sz="2000" kern="100" noProof="0" dirty="0">
                        <a:solidFill>
                          <a:srgbClr val="000000"/>
                        </a:solidFill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(with letter of commitment to be signed)</a:t>
                      </a:r>
                      <a:endParaRPr lang="en-US" sz="2000" kern="100" noProof="0" dirty="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sl-SI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SEPTEMBER</a:t>
                      </a:r>
                      <a:endParaRPr lang="en-US" sz="2000" kern="100" noProof="0" dirty="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292955"/>
                  </a:ext>
                </a:extLst>
              </a:tr>
              <a:tr h="303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l-SI" sz="2000" kern="100" noProof="0" dirty="0" err="1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Any</a:t>
                      </a:r>
                      <a:r>
                        <a:rPr lang="sl-SI" sz="2000" kern="100" noProof="0" dirty="0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l-SI" sz="2000" kern="100" noProof="0" dirty="0" err="1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possible</a:t>
                      </a:r>
                      <a:r>
                        <a:rPr lang="sl-SI" sz="2000" kern="100" noProof="0" dirty="0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l-SI" sz="2000" kern="100" noProof="0" dirty="0" err="1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replacement</a:t>
                      </a:r>
                      <a:r>
                        <a:rPr lang="sl-SI" sz="2000" kern="100" noProof="0" dirty="0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l-SI" sz="2000" kern="100" noProof="0" dirty="0" err="1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from</a:t>
                      </a:r>
                      <a:r>
                        <a:rPr lang="sl-SI" sz="2000" kern="100" noProof="0" dirty="0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the </a:t>
                      </a:r>
                      <a:r>
                        <a:rPr lang="sl-SI" sz="2000" kern="100" noProof="0" dirty="0" err="1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reserve</a:t>
                      </a:r>
                      <a:r>
                        <a:rPr lang="sl-SI" sz="2000" kern="100" noProof="0" dirty="0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list</a:t>
                      </a:r>
                      <a:endParaRPr lang="en-US" sz="2000" kern="100" noProof="0" dirty="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l-SI" sz="2000" kern="100" noProof="0" dirty="0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 SEPTEMBER – 11 OCTOBER</a:t>
                      </a:r>
                      <a:endParaRPr lang="en-US" sz="2000" kern="100" noProof="0" dirty="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329847"/>
                  </a:ext>
                </a:extLst>
              </a:tr>
              <a:tr h="303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 list of committed members</a:t>
                      </a:r>
                      <a:endParaRPr lang="en-US" sz="2000" kern="100" noProof="0" dirty="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l-SI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OCTOBER</a:t>
                      </a:r>
                      <a:endParaRPr lang="en-US" sz="2000" kern="100" noProof="0" dirty="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984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7004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 descr="&quot;&quot;">
            <a:extLst>
              <a:ext uri="{FF2B5EF4-FFF2-40B4-BE49-F238E27FC236}">
                <a16:creationId xmlns:a16="http://schemas.microsoft.com/office/drawing/2014/main" id="{10EFFAFD-AC3F-3378-B323-658DE992D6C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Task	Time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End of Consolidation period	AUGUST 15 - SEPTEMBER 9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List of 20 selected members and 20 reserve members	SEPTEMBER 10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9th TASK FORCE meeting	SEPTEMBER 11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Written Procedure for approval of the list by the Governing Board 	12-19 SEPTEMBER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Notification letters sent to selected candidates (with letter of commitment to be signed)	23 SEPTEMBER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Final list of committed members.	7 OCTOBER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Online meeting with EYC members regarding next steps and </a:t>
            </a:r>
            <a:r>
              <a:rPr lang="en-US" dirty="0" err="1"/>
              <a:t>organisation</a:t>
            </a:r>
            <a:r>
              <a:rPr lang="en-US" dirty="0"/>
              <a:t> of the inauguration meeting &amp; contacting those who were not selected	MID OCTOBER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Inauguration meeting of EUSAIR Youth Council Members with capacity building in Croatia	END OF NOVEMBER/TBD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PUBLIC INNAUGURATION EVENT in Greece	FEB/MARCH 2025/TBD</a:t>
            </a:r>
          </a:p>
        </p:txBody>
      </p:sp>
      <p:grpSp>
        <p:nvGrpSpPr>
          <p:cNvPr id="7175" name="Group 3">
            <a:extLst>
              <a:ext uri="{FF2B5EF4-FFF2-40B4-BE49-F238E27FC236}">
                <a16:creationId xmlns:a16="http://schemas.microsoft.com/office/drawing/2014/main" id="{F3A5492F-2AB8-4D90-DF63-EDF1A53F89B4}"/>
              </a:ext>
            </a:extLst>
          </p:cNvPr>
          <p:cNvGrpSpPr>
            <a:grpSpLocks/>
          </p:cNvGrpSpPr>
          <p:nvPr/>
        </p:nvGrpSpPr>
        <p:grpSpPr bwMode="auto">
          <a:xfrm>
            <a:off x="0" y="5972755"/>
            <a:ext cx="12192000" cy="962025"/>
            <a:chOff x="0" y="5895975"/>
            <a:chExt cx="12192000" cy="962025"/>
          </a:xfrm>
        </p:grpSpPr>
        <p:pic>
          <p:nvPicPr>
            <p:cNvPr id="7176" name="Picture 4">
              <a:extLst>
                <a:ext uri="{FF2B5EF4-FFF2-40B4-BE49-F238E27FC236}">
                  <a16:creationId xmlns:a16="http://schemas.microsoft.com/office/drawing/2014/main" id="{CEC6F639-DF18-6111-0B54-FDD339B3C9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75" y="5972175"/>
              <a:ext cx="7058025" cy="88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7" name="Picture 5">
              <a:extLst>
                <a:ext uri="{FF2B5EF4-FFF2-40B4-BE49-F238E27FC236}">
                  <a16:creationId xmlns:a16="http://schemas.microsoft.com/office/drawing/2014/main" id="{C0961EA2-B7D6-74E3-7EA4-F4AEF58DFF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355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8" name="Picture 6">
              <a:extLst>
                <a:ext uri="{FF2B5EF4-FFF2-40B4-BE49-F238E27FC236}">
                  <a16:creationId xmlns:a16="http://schemas.microsoft.com/office/drawing/2014/main" id="{4D958DD0-70B5-9FE3-2B77-DF54D889EC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98F54E-8190-6FBF-2E96-A5AE0029ED70}"/>
              </a:ext>
            </a:extLst>
          </p:cNvPr>
          <p:cNvCxnSpPr/>
          <p:nvPr/>
        </p:nvCxnSpPr>
        <p:spPr>
          <a:xfrm>
            <a:off x="847725" y="1221377"/>
            <a:ext cx="1266825" cy="0"/>
          </a:xfrm>
          <a:prstGeom prst="line">
            <a:avLst/>
          </a:prstGeom>
          <a:ln w="38100">
            <a:solidFill>
              <a:srgbClr val="80A9A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5BAD8CF-259D-B217-6949-059809A03F26}"/>
              </a:ext>
            </a:extLst>
          </p:cNvPr>
          <p:cNvSpPr txBox="1"/>
          <p:nvPr/>
        </p:nvSpPr>
        <p:spPr>
          <a:xfrm>
            <a:off x="843389" y="329684"/>
            <a:ext cx="995796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1" dirty="0">
                <a:latin typeface="Georgia" panose="02040502050405020303" pitchFamily="18" charset="0"/>
              </a:rPr>
              <a:t>Possible Next Steps </a:t>
            </a:r>
            <a:r>
              <a:rPr lang="sl-SI" sz="3200" b="1" i="1" dirty="0" err="1">
                <a:solidFill>
                  <a:srgbClr val="985254"/>
                </a:solidFill>
                <a:latin typeface="Georgia" panose="02040502050405020303" pitchFamily="18" charset="0"/>
              </a:rPr>
              <a:t>After</a:t>
            </a:r>
            <a:r>
              <a:rPr lang="sl-SI" sz="3200" b="1" i="1" dirty="0">
                <a:latin typeface="Georgia" panose="02040502050405020303" pitchFamily="18" charset="0"/>
              </a:rPr>
              <a:t> </a:t>
            </a:r>
            <a:r>
              <a:rPr lang="en-US" sz="3200" b="1" i="1" dirty="0">
                <a:latin typeface="Georgia" panose="02040502050405020303" pitchFamily="18" charset="0"/>
              </a:rPr>
              <a:t>E</a:t>
            </a:r>
            <a:r>
              <a:rPr lang="sl-SI" sz="3200" b="1" i="1" dirty="0">
                <a:latin typeface="Georgia" panose="02040502050405020303" pitchFamily="18" charset="0"/>
              </a:rPr>
              <a:t>YC</a:t>
            </a:r>
            <a:r>
              <a:rPr lang="en-US" sz="3200" b="1" i="1" dirty="0">
                <a:latin typeface="Georgia" panose="02040502050405020303" pitchFamily="18" charset="0"/>
              </a:rPr>
              <a:t> 2024 Set-up</a:t>
            </a:r>
            <a:endParaRPr lang="sl-SI" sz="3200" b="1" i="1" dirty="0">
              <a:latin typeface="Georgia" panose="02040502050405020303" pitchFamily="18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A4105B3-F7CB-EFFC-0EFD-59480FB17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022" y="1297579"/>
            <a:ext cx="10739292" cy="459839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sl-SI" b="1" dirty="0">
              <a:solidFill>
                <a:srgbClr val="985254"/>
              </a:solidFill>
              <a:latin typeface="Avenir Next LT Pro" panose="020B0504020202020204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sl-SI" b="1" dirty="0">
              <a:solidFill>
                <a:srgbClr val="985254"/>
              </a:solidFill>
              <a:latin typeface="Avenir Next LT Pro" panose="020B0504020202020204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9581417-6BC5-06E8-0DB8-B31DF1FB55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949185"/>
              </p:ext>
            </p:extLst>
          </p:nvPr>
        </p:nvGraphicFramePr>
        <p:xfrm>
          <a:off x="843389" y="1340811"/>
          <a:ext cx="9740527" cy="3838260"/>
        </p:xfrm>
        <a:graphic>
          <a:graphicData uri="http://schemas.openxmlformats.org/drawingml/2006/table">
            <a:tbl>
              <a:tblPr firstRow="1" bandRow="1"/>
              <a:tblGrid>
                <a:gridCol w="6179914">
                  <a:extLst>
                    <a:ext uri="{9D8B030D-6E8A-4147-A177-3AD203B41FA5}">
                      <a16:colId xmlns:a16="http://schemas.microsoft.com/office/drawing/2014/main" val="1498034782"/>
                    </a:ext>
                  </a:extLst>
                </a:gridCol>
                <a:gridCol w="3560613">
                  <a:extLst>
                    <a:ext uri="{9D8B030D-6E8A-4147-A177-3AD203B41FA5}">
                      <a16:colId xmlns:a16="http://schemas.microsoft.com/office/drawing/2014/main" val="840191381"/>
                    </a:ext>
                  </a:extLst>
                </a:gridCol>
              </a:tblGrid>
              <a:tr h="321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kern="10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Task</a:t>
                      </a:r>
                      <a:endParaRPr lang="sl-SI" sz="2000" kern="100" dirty="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A9A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kern="10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</a:t>
                      </a:r>
                      <a:endParaRPr lang="sl-SI" sz="2000" kern="10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A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453936"/>
                  </a:ext>
                </a:extLst>
              </a:tr>
              <a:tr h="303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 list of committed members</a:t>
                      </a:r>
                      <a:endParaRPr lang="en-US" sz="2000" kern="100" noProof="0" dirty="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l-SI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OCTOBER</a:t>
                      </a:r>
                      <a:endParaRPr lang="en-US" sz="2000" kern="100" noProof="0" dirty="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984878"/>
                  </a:ext>
                </a:extLst>
              </a:tr>
              <a:tr h="518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 meeting with EYC members regarding next steps and </a:t>
                      </a:r>
                      <a:r>
                        <a:rPr lang="en-US" sz="2000" kern="100" noProof="0" dirty="0" err="1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organisation</a:t>
                      </a:r>
                      <a:r>
                        <a:rPr lang="en-US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the inauguration meeting &amp; contacting those who were not selected</a:t>
                      </a:r>
                      <a:endParaRPr lang="en-US" sz="2000" kern="100" noProof="0" dirty="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MID OCTOBER</a:t>
                      </a:r>
                      <a:endParaRPr lang="en-US" sz="2000" kern="100" noProof="0" dirty="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1901616"/>
                  </a:ext>
                </a:extLst>
              </a:tr>
              <a:tr h="303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1st Membership and Capacity Building Meeting of EYC </a:t>
                      </a:r>
                      <a:r>
                        <a:rPr lang="en-US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Croatia</a:t>
                      </a:r>
                      <a:r>
                        <a:rPr lang="sl-SI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sl-SI" sz="2000" kern="100" noProof="0" dirty="0" err="1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division</a:t>
                      </a:r>
                      <a:r>
                        <a:rPr lang="sl-SI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</a:t>
                      </a:r>
                      <a:r>
                        <a:rPr lang="sl-SI" sz="2000" kern="100" noProof="0" dirty="0" err="1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tasks</a:t>
                      </a:r>
                      <a:r>
                        <a:rPr lang="sl-SI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l-SI" sz="2000" kern="100" noProof="0" dirty="0" err="1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sl-SI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l-SI" sz="2000" kern="100" noProof="0" dirty="0" err="1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timeline</a:t>
                      </a:r>
                      <a:r>
                        <a:rPr lang="sl-SI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000" kern="100" noProof="0" dirty="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END OF NOVEMBER/TBD</a:t>
                      </a:r>
                      <a:endParaRPr lang="en-US" sz="2000" kern="100" noProof="0" dirty="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0616458"/>
                  </a:ext>
                </a:extLst>
              </a:tr>
              <a:tr h="303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100" noProof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EUSAIR Youth Council Inaugural Networking Event </a:t>
                      </a:r>
                      <a:r>
                        <a:rPr lang="en-US" sz="2000" kern="100" noProof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</a:t>
                      </a:r>
                      <a:r>
                        <a:rPr lang="en-US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Greece</a:t>
                      </a:r>
                      <a:r>
                        <a:rPr lang="sl-SI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l-SI" sz="2000" kern="100" noProof="0" dirty="0" err="1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sl-SI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l-SI" sz="2000" kern="100" noProof="0" dirty="0" err="1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possibly</a:t>
                      </a:r>
                      <a:r>
                        <a:rPr lang="sl-SI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the 2nd EYC meeting (1st </a:t>
                      </a:r>
                      <a:r>
                        <a:rPr lang="sl-SI" sz="2000" kern="100" noProof="0" dirty="0" err="1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RoP</a:t>
                      </a:r>
                      <a:r>
                        <a:rPr lang="sl-SI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l-SI" sz="2000" kern="100" noProof="0" dirty="0" err="1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draft</a:t>
                      </a:r>
                      <a:r>
                        <a:rPr lang="sl-SI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EYC at 10th Forum)</a:t>
                      </a:r>
                      <a:endParaRPr lang="en-US" sz="2000" kern="100" noProof="0" dirty="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noProof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FEB/MARCH 2025/TBD</a:t>
                      </a:r>
                      <a:endParaRPr lang="en-US" sz="2000" kern="100" noProof="0" dirty="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4970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0603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 descr="&quot;&quot;">
            <a:extLst>
              <a:ext uri="{FF2B5EF4-FFF2-40B4-BE49-F238E27FC236}">
                <a16:creationId xmlns:a16="http://schemas.microsoft.com/office/drawing/2014/main" id="{10EFFAFD-AC3F-3378-B323-658DE992D6C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Task	Time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End of Consolidation period	AUGUST 15 - SEPTEMBER 9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List of 20 selected members and 20 reserve members	SEPTEMBER 10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9th TASK FORCE meeting	SEPTEMBER 11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Written Procedure for approval of the list by the Governing Board 	12-19 SEPTEMBER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Notification letters sent to selected candidates (with letter of commitment to be signed)	23 SEPTEMBER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Final list of committed members.	7 OCTOBER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Online meeting with EYC members regarding next steps and </a:t>
            </a:r>
            <a:r>
              <a:rPr lang="en-US" dirty="0" err="1"/>
              <a:t>organisation</a:t>
            </a:r>
            <a:r>
              <a:rPr lang="en-US" dirty="0"/>
              <a:t> of the inauguration meeting &amp; contacting those who were not selected	MID OCTOBER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Inauguration meeting of EUSAIR Youth Council Members with capacity building in Croatia	END OF NOVEMBER/TBD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PUBLIC INNAUGURATION EVENT in Greece	FEB/MARCH 2025/TBD</a:t>
            </a:r>
          </a:p>
        </p:txBody>
      </p:sp>
      <p:grpSp>
        <p:nvGrpSpPr>
          <p:cNvPr id="7175" name="Group 3">
            <a:extLst>
              <a:ext uri="{FF2B5EF4-FFF2-40B4-BE49-F238E27FC236}">
                <a16:creationId xmlns:a16="http://schemas.microsoft.com/office/drawing/2014/main" id="{F3A5492F-2AB8-4D90-DF63-EDF1A53F89B4}"/>
              </a:ext>
            </a:extLst>
          </p:cNvPr>
          <p:cNvGrpSpPr>
            <a:grpSpLocks/>
          </p:cNvGrpSpPr>
          <p:nvPr/>
        </p:nvGrpSpPr>
        <p:grpSpPr bwMode="auto">
          <a:xfrm>
            <a:off x="0" y="5972755"/>
            <a:ext cx="12192000" cy="962025"/>
            <a:chOff x="0" y="5895975"/>
            <a:chExt cx="12192000" cy="962025"/>
          </a:xfrm>
        </p:grpSpPr>
        <p:pic>
          <p:nvPicPr>
            <p:cNvPr id="7176" name="Picture 4">
              <a:extLst>
                <a:ext uri="{FF2B5EF4-FFF2-40B4-BE49-F238E27FC236}">
                  <a16:creationId xmlns:a16="http://schemas.microsoft.com/office/drawing/2014/main" id="{CEC6F639-DF18-6111-0B54-FDD339B3C9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75" y="5972175"/>
              <a:ext cx="7058025" cy="88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7" name="Picture 5">
              <a:extLst>
                <a:ext uri="{FF2B5EF4-FFF2-40B4-BE49-F238E27FC236}">
                  <a16:creationId xmlns:a16="http://schemas.microsoft.com/office/drawing/2014/main" id="{C0961EA2-B7D6-74E3-7EA4-F4AEF58DFF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355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8" name="Picture 6">
              <a:extLst>
                <a:ext uri="{FF2B5EF4-FFF2-40B4-BE49-F238E27FC236}">
                  <a16:creationId xmlns:a16="http://schemas.microsoft.com/office/drawing/2014/main" id="{4D958DD0-70B5-9FE3-2B77-DF54D889EC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98F54E-8190-6FBF-2E96-A5AE0029ED70}"/>
              </a:ext>
            </a:extLst>
          </p:cNvPr>
          <p:cNvCxnSpPr/>
          <p:nvPr/>
        </p:nvCxnSpPr>
        <p:spPr>
          <a:xfrm>
            <a:off x="847725" y="1221377"/>
            <a:ext cx="1266825" cy="0"/>
          </a:xfrm>
          <a:prstGeom prst="line">
            <a:avLst/>
          </a:prstGeom>
          <a:ln w="38100">
            <a:solidFill>
              <a:srgbClr val="80A9A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5BAD8CF-259D-B217-6949-059809A03F26}"/>
              </a:ext>
            </a:extLst>
          </p:cNvPr>
          <p:cNvSpPr txBox="1"/>
          <p:nvPr/>
        </p:nvSpPr>
        <p:spPr>
          <a:xfrm>
            <a:off x="843389" y="329684"/>
            <a:ext cx="995796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1" dirty="0">
                <a:solidFill>
                  <a:srgbClr val="985254"/>
                </a:solidFill>
                <a:latin typeface="Georgia" panose="02040502050405020303" pitchFamily="18" charset="0"/>
              </a:rPr>
              <a:t>E</a:t>
            </a:r>
            <a:r>
              <a:rPr lang="sl-SI" sz="3200" b="1" i="1" dirty="0">
                <a:solidFill>
                  <a:srgbClr val="985254"/>
                </a:solidFill>
                <a:latin typeface="Georgia" panose="02040502050405020303" pitchFamily="18" charset="0"/>
              </a:rPr>
              <a:t>YC</a:t>
            </a:r>
            <a:r>
              <a:rPr lang="en-US" sz="3200" b="1" i="1" dirty="0">
                <a:solidFill>
                  <a:srgbClr val="985254"/>
                </a:solidFill>
                <a:latin typeface="Georgia" panose="02040502050405020303" pitchFamily="18" charset="0"/>
              </a:rPr>
              <a:t> 202</a:t>
            </a:r>
            <a:r>
              <a:rPr lang="sl-SI" sz="3200" b="1" i="1" dirty="0">
                <a:solidFill>
                  <a:srgbClr val="985254"/>
                </a:solidFill>
                <a:latin typeface="Georgia" panose="02040502050405020303" pitchFamily="18" charset="0"/>
              </a:rPr>
              <a:t>5 </a:t>
            </a:r>
            <a:r>
              <a:rPr lang="sl-SI" sz="3200" b="1" i="1" dirty="0" err="1">
                <a:latin typeface="Georgia" panose="02040502050405020303" pitchFamily="18" charset="0"/>
              </a:rPr>
              <a:t>Call</a:t>
            </a:r>
            <a:r>
              <a:rPr lang="sl-SI" sz="3200" b="1" i="1" dirty="0">
                <a:latin typeface="Georgia" panose="02040502050405020303" pitchFamily="18" charset="0"/>
              </a:rPr>
              <a:t> </a:t>
            </a:r>
            <a:r>
              <a:rPr lang="sl-SI" sz="3200" b="1" i="1" dirty="0" err="1">
                <a:latin typeface="Georgia" panose="02040502050405020303" pitchFamily="18" charset="0"/>
              </a:rPr>
              <a:t>for</a:t>
            </a:r>
            <a:r>
              <a:rPr lang="sl-SI" sz="3200" b="1" i="1" dirty="0">
                <a:latin typeface="Georgia" panose="02040502050405020303" pitchFamily="18" charset="0"/>
              </a:rPr>
              <a:t> </a:t>
            </a:r>
            <a:r>
              <a:rPr lang="sl-SI" sz="3200" b="1" i="1" dirty="0" err="1">
                <a:latin typeface="Georgia" panose="02040502050405020303" pitchFamily="18" charset="0"/>
              </a:rPr>
              <a:t>Applications</a:t>
            </a:r>
            <a:endParaRPr lang="sl-SI" sz="3200" b="1" i="1" dirty="0">
              <a:latin typeface="Georgia" panose="02040502050405020303" pitchFamily="18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A4105B3-F7CB-EFFC-0EFD-59480FB17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022" y="1297579"/>
            <a:ext cx="10739292" cy="459839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sl-SI" b="1" dirty="0">
              <a:solidFill>
                <a:srgbClr val="985254"/>
              </a:solidFill>
              <a:latin typeface="Avenir Next LT Pro" panose="020B0504020202020204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sl-SI" b="1" dirty="0">
              <a:solidFill>
                <a:srgbClr val="985254"/>
              </a:solidFill>
              <a:latin typeface="Avenir Next LT Pro" panose="020B0504020202020204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9581417-6BC5-06E8-0DB8-B31DF1FB55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281680"/>
              </p:ext>
            </p:extLst>
          </p:nvPr>
        </p:nvGraphicFramePr>
        <p:xfrm>
          <a:off x="843389" y="2130136"/>
          <a:ext cx="9740527" cy="2954219"/>
        </p:xfrm>
        <a:graphic>
          <a:graphicData uri="http://schemas.openxmlformats.org/drawingml/2006/table">
            <a:tbl>
              <a:tblPr firstRow="1" bandRow="1"/>
              <a:tblGrid>
                <a:gridCol w="6179914">
                  <a:extLst>
                    <a:ext uri="{9D8B030D-6E8A-4147-A177-3AD203B41FA5}">
                      <a16:colId xmlns:a16="http://schemas.microsoft.com/office/drawing/2014/main" val="1498034782"/>
                    </a:ext>
                  </a:extLst>
                </a:gridCol>
                <a:gridCol w="3560613">
                  <a:extLst>
                    <a:ext uri="{9D8B030D-6E8A-4147-A177-3AD203B41FA5}">
                      <a16:colId xmlns:a16="http://schemas.microsoft.com/office/drawing/2014/main" val="840191381"/>
                    </a:ext>
                  </a:extLst>
                </a:gridCol>
              </a:tblGrid>
              <a:tr h="321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kern="10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Task</a:t>
                      </a:r>
                      <a:endParaRPr lang="sl-SI" sz="2000" kern="100" dirty="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A9A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kern="10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</a:t>
                      </a:r>
                      <a:endParaRPr lang="sl-SI" sz="2000" kern="10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A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453936"/>
                  </a:ext>
                </a:extLst>
              </a:tr>
              <a:tr h="303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noProof="0" dirty="0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Members appointed in 2024 to notify the TF about their commitment to continue</a:t>
                      </a:r>
                      <a:r>
                        <a:rPr lang="sl-SI" sz="2000" kern="100" noProof="0" dirty="0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l-SI" sz="2000" kern="100" noProof="0" dirty="0" err="1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sl-SI" sz="2000" kern="100" noProof="0" dirty="0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l-SI" sz="2000" kern="100" noProof="0" dirty="0" err="1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another</a:t>
                      </a:r>
                      <a:r>
                        <a:rPr lang="sl-SI" sz="2000" kern="100" noProof="0" dirty="0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l-SI" sz="2000" kern="100" noProof="0" dirty="0" err="1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</a:t>
                      </a:r>
                      <a:endParaRPr lang="en-US" sz="2000" kern="100" noProof="0" dirty="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noProof="0" dirty="0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END OF </a:t>
                      </a:r>
                      <a:r>
                        <a:rPr lang="sl-SI" sz="2000" kern="100" noProof="0" dirty="0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MARCH</a:t>
                      </a:r>
                      <a:endParaRPr lang="en-US" sz="2000" kern="100" noProof="0" dirty="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984878"/>
                  </a:ext>
                </a:extLst>
              </a:tr>
              <a:tr h="518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noProof="0" dirty="0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Call in countries with missing members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l-SI" sz="2000" kern="100" noProof="0" dirty="0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APRIL</a:t>
                      </a:r>
                      <a:endParaRPr lang="en-US" sz="2000" kern="100" noProof="0" dirty="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1901616"/>
                  </a:ext>
                </a:extLst>
              </a:tr>
              <a:tr h="303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noProof="0" dirty="0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Assessment/Selection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l-SI" sz="2000" kern="100" noProof="0" dirty="0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MAY-JUNE</a:t>
                      </a:r>
                      <a:endParaRPr lang="en-US" sz="2000" kern="100" noProof="0" dirty="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0616458"/>
                  </a:ext>
                </a:extLst>
              </a:tr>
              <a:tr h="303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noProof="0" dirty="0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 list of members for EYC 2025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l-SI" sz="2000" kern="100" noProof="0" dirty="0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SEPTEMBER</a:t>
                      </a:r>
                      <a:endParaRPr lang="en-US" sz="2000" kern="100" noProof="0" dirty="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4970280"/>
                  </a:ext>
                </a:extLst>
              </a:tr>
              <a:tr h="303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l-SI" sz="2000" kern="100" noProof="0" dirty="0" err="1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Reserve</a:t>
                      </a:r>
                      <a:r>
                        <a:rPr lang="sl-SI" sz="2000" kern="100" noProof="0" dirty="0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list 2024 </a:t>
                      </a:r>
                      <a:r>
                        <a:rPr lang="sl-SI" sz="2000" kern="100" noProof="0" dirty="0" err="1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active</a:t>
                      </a:r>
                      <a:r>
                        <a:rPr lang="sl-SI" sz="2000" kern="100" noProof="0" dirty="0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l-SI" sz="2000" kern="100" noProof="0" dirty="0" err="1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until</a:t>
                      </a:r>
                      <a:r>
                        <a:rPr lang="sl-SI" sz="2000" kern="100" noProof="0" dirty="0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l-SI" sz="2000" kern="100" noProof="0" dirty="0" err="1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March</a:t>
                      </a:r>
                      <a:r>
                        <a:rPr lang="sl-SI" sz="2000" kern="100" noProof="0" dirty="0">
                          <a:effectLst/>
                          <a:latin typeface="Avenir Next LT Pro" panose="020B0504020202020204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2026</a:t>
                      </a:r>
                      <a:endParaRPr lang="en-US" sz="2000" kern="100" noProof="0" dirty="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n-US" sz="2000" kern="100" noProof="0" dirty="0">
                        <a:effectLst/>
                        <a:latin typeface="Avenir Next LT Pro" panose="020B0504020202020204" pitchFamily="34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4022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302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 descr="&quot;&quot;">
            <a:extLst>
              <a:ext uri="{FF2B5EF4-FFF2-40B4-BE49-F238E27FC236}">
                <a16:creationId xmlns:a16="http://schemas.microsoft.com/office/drawing/2014/main" id="{10EFFAFD-AC3F-3378-B323-658DE992D6C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Task	Time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End of Consolidation period	AUGUST 15 - SEPTEMBER 9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List of 20 selected members and 20 reserve members	SEPTEMBER 10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9th TASK FORCE meeting	SEPTEMBER 11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Written Procedure for approval of the list by the Governing Board 	12-19 SEPTEMBER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Notification letters sent to selected candidates (with letter of commitment to be signed)	23 SEPTEMBER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Final list of committed members.	7 OCTOBER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Online meeting with EYC members regarding next steps and </a:t>
            </a:r>
            <a:r>
              <a:rPr lang="en-US" dirty="0" err="1"/>
              <a:t>organisation</a:t>
            </a:r>
            <a:r>
              <a:rPr lang="en-US" dirty="0"/>
              <a:t> of the inauguration meeting &amp; contacting those who were not selected	MID OCTOBER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Inauguration meeting of EUSAIR Youth Council Members with capacity building in Croatia	END OF NOVEMBER/TBD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PUBLIC INNAUGURATION EVENT in Greece	FEB/MARCH 2025/TBD</a:t>
            </a:r>
          </a:p>
        </p:txBody>
      </p:sp>
      <p:grpSp>
        <p:nvGrpSpPr>
          <p:cNvPr id="7175" name="Group 3">
            <a:extLst>
              <a:ext uri="{FF2B5EF4-FFF2-40B4-BE49-F238E27FC236}">
                <a16:creationId xmlns:a16="http://schemas.microsoft.com/office/drawing/2014/main" id="{F3A5492F-2AB8-4D90-DF63-EDF1A53F89B4}"/>
              </a:ext>
            </a:extLst>
          </p:cNvPr>
          <p:cNvGrpSpPr>
            <a:grpSpLocks/>
          </p:cNvGrpSpPr>
          <p:nvPr/>
        </p:nvGrpSpPr>
        <p:grpSpPr bwMode="auto">
          <a:xfrm>
            <a:off x="0" y="5972755"/>
            <a:ext cx="12192000" cy="962025"/>
            <a:chOff x="0" y="5895975"/>
            <a:chExt cx="12192000" cy="962025"/>
          </a:xfrm>
        </p:grpSpPr>
        <p:pic>
          <p:nvPicPr>
            <p:cNvPr id="7176" name="Picture 4">
              <a:extLst>
                <a:ext uri="{FF2B5EF4-FFF2-40B4-BE49-F238E27FC236}">
                  <a16:creationId xmlns:a16="http://schemas.microsoft.com/office/drawing/2014/main" id="{CEC6F639-DF18-6111-0B54-FDD339B3C9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75" y="5972175"/>
              <a:ext cx="7058025" cy="88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7" name="Picture 5">
              <a:extLst>
                <a:ext uri="{FF2B5EF4-FFF2-40B4-BE49-F238E27FC236}">
                  <a16:creationId xmlns:a16="http://schemas.microsoft.com/office/drawing/2014/main" id="{C0961EA2-B7D6-74E3-7EA4-F4AEF58DFF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355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8" name="Picture 6">
              <a:extLst>
                <a:ext uri="{FF2B5EF4-FFF2-40B4-BE49-F238E27FC236}">
                  <a16:creationId xmlns:a16="http://schemas.microsoft.com/office/drawing/2014/main" id="{4D958DD0-70B5-9FE3-2B77-DF54D889EC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98F54E-8190-6FBF-2E96-A5AE0029ED70}"/>
              </a:ext>
            </a:extLst>
          </p:cNvPr>
          <p:cNvCxnSpPr/>
          <p:nvPr/>
        </p:nvCxnSpPr>
        <p:spPr>
          <a:xfrm>
            <a:off x="847725" y="1575300"/>
            <a:ext cx="1266825" cy="0"/>
          </a:xfrm>
          <a:prstGeom prst="line">
            <a:avLst/>
          </a:prstGeom>
          <a:ln w="38100">
            <a:solidFill>
              <a:srgbClr val="80A9A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5BAD8CF-259D-B217-6949-059809A03F26}"/>
              </a:ext>
            </a:extLst>
          </p:cNvPr>
          <p:cNvSpPr txBox="1"/>
          <p:nvPr/>
        </p:nvSpPr>
        <p:spPr>
          <a:xfrm>
            <a:off x="847725" y="353320"/>
            <a:ext cx="995796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3200" b="1" i="1" dirty="0">
                <a:latin typeface="Georgia" panose="02040502050405020303" pitchFamily="18" charset="0"/>
              </a:rPr>
              <a:t>Youth4Cooperation - </a:t>
            </a:r>
            <a:r>
              <a:rPr lang="en-US" sz="3200" b="1" i="1" dirty="0">
                <a:latin typeface="Georgia" panose="02040502050405020303" pitchFamily="18" charset="0"/>
              </a:rPr>
              <a:t>P</a:t>
            </a:r>
            <a:r>
              <a:rPr lang="sl-SI" sz="3200" b="1" i="1" dirty="0">
                <a:latin typeface="Georgia" panose="02040502050405020303" pitchFamily="18" charset="0"/>
              </a:rPr>
              <a:t>ost 2027 </a:t>
            </a:r>
            <a:r>
              <a:rPr lang="sl-SI" sz="3200" b="1" i="1" dirty="0" err="1">
                <a:latin typeface="Georgia" panose="02040502050405020303" pitchFamily="18" charset="0"/>
              </a:rPr>
              <a:t>Youth</a:t>
            </a:r>
            <a:r>
              <a:rPr lang="sl-SI" sz="3200" b="1" i="1" dirty="0">
                <a:latin typeface="Georgia" panose="02040502050405020303" pitchFamily="18" charset="0"/>
              </a:rPr>
              <a:t> </a:t>
            </a:r>
            <a:r>
              <a:rPr lang="sl-SI" sz="3200" b="1" i="1" dirty="0" err="1">
                <a:latin typeface="Georgia" panose="02040502050405020303" pitchFamily="18" charset="0"/>
              </a:rPr>
              <a:t>Consultation</a:t>
            </a:r>
            <a:r>
              <a:rPr lang="sl-SI" sz="3200" b="1" i="1" dirty="0">
                <a:latin typeface="Georgia" panose="02040502050405020303" pitchFamily="18" charset="0"/>
              </a:rPr>
              <a:t> 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A4105B3-F7CB-EFFC-0EFD-59480FB17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354" y="1576233"/>
            <a:ext cx="10739292" cy="459839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sl-SI" b="1" dirty="0">
              <a:solidFill>
                <a:srgbClr val="985254"/>
              </a:solidFill>
              <a:latin typeface="Avenir Next LT Pro" panose="020B0504020202020204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sl-SI" b="1" dirty="0">
              <a:solidFill>
                <a:srgbClr val="985254"/>
              </a:solidFill>
              <a:latin typeface="Avenir Next LT Pro" panose="020B0504020202020204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2BC284A2-18E0-0377-BF4E-034718F80A00}"/>
              </a:ext>
            </a:extLst>
          </p:cNvPr>
          <p:cNvSpPr txBox="1">
            <a:spLocks/>
          </p:cNvSpPr>
          <p:nvPr/>
        </p:nvSpPr>
        <p:spPr bwMode="auto">
          <a:xfrm>
            <a:off x="774819" y="1633150"/>
            <a:ext cx="9762542" cy="459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Event </a:t>
            </a:r>
            <a:r>
              <a:rPr lang="en-US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organised</a:t>
            </a:r>
            <a:r>
              <a:rPr lang="en-US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by </a:t>
            </a:r>
            <a:r>
              <a:rPr lang="en-US" sz="2000" b="1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DG REGIO </a:t>
            </a: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2000" b="1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15 November, Brussels – Youth in post 27 Interreg </a:t>
            </a:r>
            <a:r>
              <a:rPr lang="en-US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(event to involve youth in shaping post 27 Cohesion Policy) </a:t>
            </a: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100 young people including delegation from MRS YCs</a:t>
            </a: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2000" b="1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Deadline for communicating EYC</a:t>
            </a:r>
            <a:r>
              <a:rPr lang="sl-SI" sz="2000" b="1">
                <a:latin typeface="Avenir Next LT Pro" panose="020B0504020202020204" pitchFamily="34" charset="-18"/>
                <a:cs typeface="Times New Roman" panose="02020603050405020304" pitchFamily="18" charset="0"/>
              </a:rPr>
              <a:t> </a:t>
            </a:r>
            <a:r>
              <a:rPr lang="en-US" sz="2000" b="1">
                <a:latin typeface="Avenir Next LT Pro" panose="020B0504020202020204" pitchFamily="34" charset="-18"/>
                <a:cs typeface="Times New Roman" panose="02020603050405020304" pitchFamily="18" charset="0"/>
              </a:rPr>
              <a:t>delegation </a:t>
            </a:r>
            <a:r>
              <a:rPr lang="en-US" sz="2000" b="1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members – latest 11 September</a:t>
            </a: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2000" b="1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Proposal: </a:t>
            </a:r>
            <a:r>
              <a:rPr lang="en-US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3 candidates with highest assessment score to be asked to participate as </a:t>
            </a:r>
            <a:r>
              <a:rPr lang="en-US" sz="2000" u="sng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representatives </a:t>
            </a:r>
            <a:r>
              <a:rPr lang="en-US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of EYC . If/when the candidate list is approved they become delegates</a:t>
            </a:r>
          </a:p>
        </p:txBody>
      </p:sp>
    </p:spTree>
    <p:extLst>
      <p:ext uri="{BB962C8B-B14F-4D97-AF65-F5344CB8AC3E}">
        <p14:creationId xmlns:p14="http://schemas.microsoft.com/office/powerpoint/2010/main" val="3559470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 descr="&quot;&quot;">
            <a:extLst>
              <a:ext uri="{FF2B5EF4-FFF2-40B4-BE49-F238E27FC236}">
                <a16:creationId xmlns:a16="http://schemas.microsoft.com/office/drawing/2014/main" id="{7D553544-5AEF-C6FE-A44E-6BB9B3480C2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 descr="&quot;&quot;">
            <a:extLst>
              <a:ext uri="{FF2B5EF4-FFF2-40B4-BE49-F238E27FC236}">
                <a16:creationId xmlns:a16="http://schemas.microsoft.com/office/drawing/2014/main" id="{BC984A7A-7742-0759-AD30-78F1EE0A48F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 descr="&quot;&quot;">
            <a:extLst>
              <a:ext uri="{FF2B5EF4-FFF2-40B4-BE49-F238E27FC236}">
                <a16:creationId xmlns:a16="http://schemas.microsoft.com/office/drawing/2014/main" id="{172D2733-6AC0-79CA-2306-BD89D0455C1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 descr="&quot;&quot;">
            <a:extLst>
              <a:ext uri="{FF2B5EF4-FFF2-40B4-BE49-F238E27FC236}">
                <a16:creationId xmlns:a16="http://schemas.microsoft.com/office/drawing/2014/main" id="{9513BF39-8C48-0249-02EA-B9CB9C4FBF2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2816225" y="149225"/>
            <a:ext cx="6559550" cy="65595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70C4A2-A8C7-F7B4-9B0F-7B624C7BE1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14700" y="2085975"/>
            <a:ext cx="5562600" cy="2513013"/>
          </a:xfrm>
        </p:spPr>
        <p:txBody>
          <a:bodyPr anchor="b"/>
          <a:lstStyle/>
          <a:p>
            <a:pPr algn="ctr" eaLnBrk="1" hangingPunct="1"/>
            <a:r>
              <a:rPr lang="en-US" altLang="sl-SI" sz="5600" dirty="0"/>
              <a:t>Thank you for a constructive meeting!</a:t>
            </a:r>
          </a:p>
        </p:txBody>
      </p:sp>
      <p:sp>
        <p:nvSpPr>
          <p:cNvPr id="15" name="Arc 14" descr="&quot;&quot;">
            <a:extLst>
              <a:ext uri="{FF2B5EF4-FFF2-40B4-BE49-F238E27FC236}">
                <a16:creationId xmlns:a16="http://schemas.microsoft.com/office/drawing/2014/main" id="{B98E05EB-92B7-5855-41F0-777AE0E420C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9222429" flipV="1">
            <a:off x="2493963" y="6350"/>
            <a:ext cx="6816725" cy="6816725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Oval 16" descr="&quot;&quot;">
            <a:extLst>
              <a:ext uri="{FF2B5EF4-FFF2-40B4-BE49-F238E27FC236}">
                <a16:creationId xmlns:a16="http://schemas.microsoft.com/office/drawing/2014/main" id="{6F5FA6AE-8E74-6BF1-C853-3CA344336AC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8201025" y="5310188"/>
            <a:ext cx="706438" cy="68738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14067</TotalTime>
  <Words>954</Words>
  <Application>Microsoft Office PowerPoint</Application>
  <PresentationFormat>Widescreen</PresentationFormat>
  <Paragraphs>113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Avenir Next LT Pro</vt:lpstr>
      <vt:lpstr>Calibri</vt:lpstr>
      <vt:lpstr>Calibri Light</vt:lpstr>
      <vt:lpstr>Georgia</vt:lpstr>
      <vt:lpstr>Times New Roman</vt:lpstr>
      <vt:lpstr>Webdings</vt:lpstr>
      <vt:lpstr>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for a constructive meeting!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 Kos</dc:creator>
  <cp:lastModifiedBy>FP-LP</cp:lastModifiedBy>
  <cp:revision>169</cp:revision>
  <cp:lastPrinted>2023-01-13T10:08:31Z</cp:lastPrinted>
  <dcterms:created xsi:type="dcterms:W3CDTF">2022-09-07T09:31:29Z</dcterms:created>
  <dcterms:modified xsi:type="dcterms:W3CDTF">2024-09-19T05:43:49Z</dcterms:modified>
</cp:coreProperties>
</file>